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50" r:id="rId2"/>
    <p:sldMasterId id="2147483764" r:id="rId3"/>
    <p:sldMasterId id="2147483777" r:id="rId4"/>
    <p:sldMasterId id="2147483801" r:id="rId5"/>
    <p:sldMasterId id="2147483814" r:id="rId6"/>
  </p:sldMasterIdLst>
  <p:notesMasterIdLst>
    <p:notesMasterId r:id="rId34"/>
  </p:notesMasterIdLst>
  <p:handoutMasterIdLst>
    <p:handoutMasterId r:id="rId35"/>
  </p:handoutMasterIdLst>
  <p:sldIdLst>
    <p:sldId id="412" r:id="rId7"/>
    <p:sldId id="354" r:id="rId8"/>
    <p:sldId id="410" r:id="rId9"/>
    <p:sldId id="403" r:id="rId10"/>
    <p:sldId id="411" r:id="rId11"/>
    <p:sldId id="406" r:id="rId12"/>
    <p:sldId id="405" r:id="rId13"/>
    <p:sldId id="408" r:id="rId14"/>
    <p:sldId id="341" r:id="rId15"/>
    <p:sldId id="305" r:id="rId16"/>
    <p:sldId id="298" r:id="rId17"/>
    <p:sldId id="279" r:id="rId18"/>
    <p:sldId id="280" r:id="rId19"/>
    <p:sldId id="296" r:id="rId20"/>
    <p:sldId id="333" r:id="rId21"/>
    <p:sldId id="273" r:id="rId22"/>
    <p:sldId id="274" r:id="rId23"/>
    <p:sldId id="397" r:id="rId24"/>
    <p:sldId id="398" r:id="rId25"/>
    <p:sldId id="366" r:id="rId26"/>
    <p:sldId id="369" r:id="rId27"/>
    <p:sldId id="381" r:id="rId28"/>
    <p:sldId id="399" r:id="rId29"/>
    <p:sldId id="334" r:id="rId30"/>
    <p:sldId id="386" r:id="rId31"/>
    <p:sldId id="402" r:id="rId32"/>
    <p:sldId id="387" r:id="rId3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3" initials="u" lastIdx="1" clrIdx="0">
    <p:extLst>
      <p:ext uri="{19B8F6BF-5375-455C-9EA6-DF929625EA0E}">
        <p15:presenceInfo xmlns:p15="http://schemas.microsoft.com/office/powerpoint/2012/main" userId="user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EF1B8"/>
    <a:srgbClr val="FEEEE2"/>
    <a:srgbClr val="D5775D"/>
    <a:srgbClr val="F3D8C3"/>
    <a:srgbClr val="FDDAFE"/>
    <a:srgbClr val="0097CC"/>
    <a:srgbClr val="C6EDFE"/>
    <a:srgbClr val="00ADEA"/>
    <a:srgbClr val="C15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73770" autoAdjust="0"/>
  </p:normalViewPr>
  <p:slideViewPr>
    <p:cSldViewPr snapToGrid="0" showGuides="1">
      <p:cViewPr varScale="1">
        <p:scale>
          <a:sx n="81" d="100"/>
          <a:sy n="81" d="100"/>
        </p:scale>
        <p:origin x="1998"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Sheet2!$B$11</c:f>
              <c:strCache>
                <c:ptCount val="1"/>
                <c:pt idx="0">
                  <c:v>0～14歳</c:v>
                </c:pt>
              </c:strCache>
            </c:strRef>
          </c:tx>
          <c:spPr>
            <a:solidFill>
              <a:schemeClr val="accent1"/>
            </a:solidFill>
            <a:ln>
              <a:noFill/>
            </a:ln>
            <a:effectLst/>
          </c:spPr>
          <c:invertIfNegative val="0"/>
          <c:cat>
            <c:strRef>
              <c:f>Sheet2!$C$10:$I$10</c:f>
              <c:strCache>
                <c:ptCount val="7"/>
                <c:pt idx="0">
                  <c:v>2015年</c:v>
                </c:pt>
                <c:pt idx="1">
                  <c:v>2020年</c:v>
                </c:pt>
                <c:pt idx="2">
                  <c:v>2025年</c:v>
                </c:pt>
                <c:pt idx="3">
                  <c:v>2030年</c:v>
                </c:pt>
                <c:pt idx="4">
                  <c:v>2035年</c:v>
                </c:pt>
                <c:pt idx="5">
                  <c:v>2040年</c:v>
                </c:pt>
                <c:pt idx="6">
                  <c:v>2045年</c:v>
                </c:pt>
              </c:strCache>
            </c:strRef>
          </c:cat>
          <c:val>
            <c:numRef>
              <c:f>Sheet2!$C$11:$I$11</c:f>
              <c:numCache>
                <c:formatCode>General</c:formatCode>
                <c:ptCount val="7"/>
                <c:pt idx="0">
                  <c:v>25773</c:v>
                </c:pt>
                <c:pt idx="1">
                  <c:v>24381</c:v>
                </c:pt>
                <c:pt idx="2">
                  <c:v>22875</c:v>
                </c:pt>
                <c:pt idx="3">
                  <c:v>21476</c:v>
                </c:pt>
                <c:pt idx="4">
                  <c:v>20145</c:v>
                </c:pt>
                <c:pt idx="5">
                  <c:v>19146</c:v>
                </c:pt>
                <c:pt idx="6">
                  <c:v>18163</c:v>
                </c:pt>
              </c:numCache>
            </c:numRef>
          </c:val>
          <c:extLst>
            <c:ext xmlns:c16="http://schemas.microsoft.com/office/drawing/2014/chart" uri="{C3380CC4-5D6E-409C-BE32-E72D297353CC}">
              <c16:uniqueId val="{00000000-7614-4D04-AFB8-17E224CD4067}"/>
            </c:ext>
          </c:extLst>
        </c:ser>
        <c:ser>
          <c:idx val="1"/>
          <c:order val="1"/>
          <c:tx>
            <c:strRef>
              <c:f>Sheet2!$B$12</c:f>
              <c:strCache>
                <c:ptCount val="1"/>
                <c:pt idx="0">
                  <c:v>15～64歳</c:v>
                </c:pt>
              </c:strCache>
            </c:strRef>
          </c:tx>
          <c:spPr>
            <a:solidFill>
              <a:srgbClr val="92D050"/>
            </a:solidFill>
            <a:ln>
              <a:noFill/>
            </a:ln>
            <a:effectLst/>
          </c:spPr>
          <c:invertIfNegative val="0"/>
          <c:cat>
            <c:strRef>
              <c:f>Sheet2!$C$10:$I$10</c:f>
              <c:strCache>
                <c:ptCount val="7"/>
                <c:pt idx="0">
                  <c:v>2015年</c:v>
                </c:pt>
                <c:pt idx="1">
                  <c:v>2020年</c:v>
                </c:pt>
                <c:pt idx="2">
                  <c:v>2025年</c:v>
                </c:pt>
                <c:pt idx="3">
                  <c:v>2030年</c:v>
                </c:pt>
                <c:pt idx="4">
                  <c:v>2035年</c:v>
                </c:pt>
                <c:pt idx="5">
                  <c:v>2040年</c:v>
                </c:pt>
                <c:pt idx="6">
                  <c:v>2045年</c:v>
                </c:pt>
              </c:strCache>
            </c:strRef>
          </c:cat>
          <c:val>
            <c:numRef>
              <c:f>Sheet2!$C$12:$I$12</c:f>
              <c:numCache>
                <c:formatCode>General</c:formatCode>
                <c:ptCount val="7"/>
                <c:pt idx="0">
                  <c:v>116397</c:v>
                </c:pt>
                <c:pt idx="1">
                  <c:v>108809</c:v>
                </c:pt>
                <c:pt idx="2">
                  <c:v>102820</c:v>
                </c:pt>
                <c:pt idx="3">
                  <c:v>97647</c:v>
                </c:pt>
                <c:pt idx="4">
                  <c:v>92903</c:v>
                </c:pt>
                <c:pt idx="5">
                  <c:v>86081</c:v>
                </c:pt>
                <c:pt idx="6">
                  <c:v>80048</c:v>
                </c:pt>
              </c:numCache>
            </c:numRef>
          </c:val>
          <c:extLst>
            <c:ext xmlns:c16="http://schemas.microsoft.com/office/drawing/2014/chart" uri="{C3380CC4-5D6E-409C-BE32-E72D297353CC}">
              <c16:uniqueId val="{00000001-7614-4D04-AFB8-17E224CD4067}"/>
            </c:ext>
          </c:extLst>
        </c:ser>
        <c:ser>
          <c:idx val="2"/>
          <c:order val="2"/>
          <c:tx>
            <c:strRef>
              <c:f>Sheet2!$B$13</c:f>
              <c:strCache>
                <c:ptCount val="1"/>
                <c:pt idx="0">
                  <c:v>65～74歳</c:v>
                </c:pt>
              </c:strCache>
            </c:strRef>
          </c:tx>
          <c:spPr>
            <a:solidFill>
              <a:schemeClr val="accent2"/>
            </a:solidFill>
            <a:ln>
              <a:noFill/>
            </a:ln>
            <a:effectLst/>
          </c:spPr>
          <c:invertIfNegative val="0"/>
          <c:cat>
            <c:strRef>
              <c:f>Sheet2!$C$10:$I$10</c:f>
              <c:strCache>
                <c:ptCount val="7"/>
                <c:pt idx="0">
                  <c:v>2015年</c:v>
                </c:pt>
                <c:pt idx="1">
                  <c:v>2020年</c:v>
                </c:pt>
                <c:pt idx="2">
                  <c:v>2025年</c:v>
                </c:pt>
                <c:pt idx="3">
                  <c:v>2030年</c:v>
                </c:pt>
                <c:pt idx="4">
                  <c:v>2035年</c:v>
                </c:pt>
                <c:pt idx="5">
                  <c:v>2040年</c:v>
                </c:pt>
                <c:pt idx="6">
                  <c:v>2045年</c:v>
                </c:pt>
              </c:strCache>
            </c:strRef>
          </c:cat>
          <c:val>
            <c:numRef>
              <c:f>Sheet2!$C$13:$I$13</c:f>
              <c:numCache>
                <c:formatCode>General</c:formatCode>
                <c:ptCount val="7"/>
                <c:pt idx="0">
                  <c:v>24733</c:v>
                </c:pt>
                <c:pt idx="1">
                  <c:v>27679</c:v>
                </c:pt>
                <c:pt idx="2">
                  <c:v>25406</c:v>
                </c:pt>
                <c:pt idx="3">
                  <c:v>22886</c:v>
                </c:pt>
                <c:pt idx="4">
                  <c:v>21597</c:v>
                </c:pt>
                <c:pt idx="5">
                  <c:v>22807</c:v>
                </c:pt>
                <c:pt idx="6">
                  <c:v>23463</c:v>
                </c:pt>
              </c:numCache>
            </c:numRef>
          </c:val>
          <c:extLst>
            <c:ext xmlns:c16="http://schemas.microsoft.com/office/drawing/2014/chart" uri="{C3380CC4-5D6E-409C-BE32-E72D297353CC}">
              <c16:uniqueId val="{00000002-7614-4D04-AFB8-17E224CD4067}"/>
            </c:ext>
          </c:extLst>
        </c:ser>
        <c:ser>
          <c:idx val="3"/>
          <c:order val="3"/>
          <c:tx>
            <c:strRef>
              <c:f>Sheet2!$B$14</c:f>
              <c:strCache>
                <c:ptCount val="1"/>
                <c:pt idx="0">
                  <c:v>75歳以上</c:v>
                </c:pt>
              </c:strCache>
            </c:strRef>
          </c:tx>
          <c:spPr>
            <a:solidFill>
              <a:srgbClr val="C00000"/>
            </a:solidFill>
            <a:ln>
              <a:noFill/>
            </a:ln>
            <a:effectLst/>
          </c:spPr>
          <c:invertIfNegative val="0"/>
          <c:cat>
            <c:strRef>
              <c:f>Sheet2!$C$10:$I$10</c:f>
              <c:strCache>
                <c:ptCount val="7"/>
                <c:pt idx="0">
                  <c:v>2015年</c:v>
                </c:pt>
                <c:pt idx="1">
                  <c:v>2020年</c:v>
                </c:pt>
                <c:pt idx="2">
                  <c:v>2025年</c:v>
                </c:pt>
                <c:pt idx="3">
                  <c:v>2030年</c:v>
                </c:pt>
                <c:pt idx="4">
                  <c:v>2035年</c:v>
                </c:pt>
                <c:pt idx="5">
                  <c:v>2040年</c:v>
                </c:pt>
                <c:pt idx="6">
                  <c:v>2045年</c:v>
                </c:pt>
              </c:strCache>
            </c:strRef>
          </c:cat>
          <c:val>
            <c:numRef>
              <c:f>Sheet2!$C$14:$I$14</c:f>
              <c:numCache>
                <c:formatCode>General</c:formatCode>
                <c:ptCount val="7"/>
                <c:pt idx="0">
                  <c:v>26814</c:v>
                </c:pt>
                <c:pt idx="1">
                  <c:v>28526</c:v>
                </c:pt>
                <c:pt idx="2">
                  <c:v>32910</c:v>
                </c:pt>
                <c:pt idx="3">
                  <c:v>36148</c:v>
                </c:pt>
                <c:pt idx="4">
                  <c:v>37247</c:v>
                </c:pt>
                <c:pt idx="5">
                  <c:v>36907</c:v>
                </c:pt>
                <c:pt idx="6">
                  <c:v>35730</c:v>
                </c:pt>
              </c:numCache>
            </c:numRef>
          </c:val>
          <c:extLst>
            <c:ext xmlns:c16="http://schemas.microsoft.com/office/drawing/2014/chart" uri="{C3380CC4-5D6E-409C-BE32-E72D297353CC}">
              <c16:uniqueId val="{00000003-7614-4D04-AFB8-17E224CD4067}"/>
            </c:ext>
          </c:extLst>
        </c:ser>
        <c:dLbls>
          <c:showLegendKey val="0"/>
          <c:showVal val="0"/>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230036848"/>
        <c:axId val="230041328"/>
      </c:barChart>
      <c:catAx>
        <c:axId val="23003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ＭＳ Ｐゴシック" panose="020B0600070205080204" pitchFamily="50" charset="-128"/>
                <a:ea typeface="+mn-ea"/>
                <a:cs typeface="+mn-cs"/>
              </a:defRPr>
            </a:pPr>
            <a:endParaRPr lang="ja-JP"/>
          </a:p>
        </c:txPr>
        <c:crossAx val="230041328"/>
        <c:crosses val="autoZero"/>
        <c:auto val="1"/>
        <c:lblAlgn val="ctr"/>
        <c:lblOffset val="100"/>
        <c:noMultiLvlLbl val="0"/>
      </c:catAx>
      <c:valAx>
        <c:axId val="230041328"/>
        <c:scaling>
          <c:orientation val="minMax"/>
          <c:max val="2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30036848"/>
        <c:crosses val="autoZero"/>
        <c:crossBetween val="between"/>
        <c:majorUnit val="50000"/>
      </c:valAx>
      <c:spPr>
        <a:noFill/>
        <a:ln>
          <a:noFill/>
        </a:ln>
        <a:effectLst/>
      </c:spPr>
    </c:plotArea>
    <c:legend>
      <c:legendPos val="b"/>
      <c:layout>
        <c:manualLayout>
          <c:xMode val="edge"/>
          <c:yMode val="edge"/>
          <c:x val="0.16828420319606924"/>
          <c:y val="0.92571289912747134"/>
          <c:w val="0.77521376593051272"/>
          <c:h val="5.389976354421087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 (2)'!$J$2</c:f>
              <c:strCache>
                <c:ptCount val="1"/>
                <c:pt idx="0">
                  <c:v>病院</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(2)'!$I$3:$I$4</c:f>
              <c:strCache>
                <c:ptCount val="2"/>
                <c:pt idx="0">
                  <c:v>全国</c:v>
                </c:pt>
                <c:pt idx="1">
                  <c:v>鳥取</c:v>
                </c:pt>
              </c:strCache>
            </c:strRef>
          </c:cat>
          <c:val>
            <c:numRef>
              <c:f>'Sheet1 (2)'!$J$3:$J$4</c:f>
              <c:numCache>
                <c:formatCode>General</c:formatCode>
                <c:ptCount val="2"/>
                <c:pt idx="0">
                  <c:v>73</c:v>
                </c:pt>
                <c:pt idx="1">
                  <c:v>66.900000000000006</c:v>
                </c:pt>
              </c:numCache>
            </c:numRef>
          </c:val>
          <c:extLst>
            <c:ext xmlns:c16="http://schemas.microsoft.com/office/drawing/2014/chart" uri="{C3380CC4-5D6E-409C-BE32-E72D297353CC}">
              <c16:uniqueId val="{00000000-BEA7-466B-A4AE-8BA438BEF67C}"/>
            </c:ext>
          </c:extLst>
        </c:ser>
        <c:ser>
          <c:idx val="1"/>
          <c:order val="1"/>
          <c:tx>
            <c:strRef>
              <c:f>'Sheet1 (2)'!$K$2</c:f>
              <c:strCache>
                <c:ptCount val="1"/>
                <c:pt idx="0">
                  <c:v>病院以外</c:v>
                </c:pt>
              </c:strCache>
            </c:strRef>
          </c:tx>
          <c:spPr>
            <a:noFill/>
            <a:ln>
              <a:solidFill>
                <a:srgbClr val="C00000"/>
              </a:solidFill>
              <a:prstDash val="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(2)'!$I$3:$I$4</c:f>
              <c:strCache>
                <c:ptCount val="2"/>
                <c:pt idx="0">
                  <c:v>全国</c:v>
                </c:pt>
                <c:pt idx="1">
                  <c:v>鳥取</c:v>
                </c:pt>
              </c:strCache>
            </c:strRef>
          </c:cat>
          <c:val>
            <c:numRef>
              <c:f>'Sheet1 (2)'!$K$3:$K$4</c:f>
              <c:numCache>
                <c:formatCode>General</c:formatCode>
                <c:ptCount val="2"/>
                <c:pt idx="0">
                  <c:v>27</c:v>
                </c:pt>
                <c:pt idx="1">
                  <c:v>33.1</c:v>
                </c:pt>
              </c:numCache>
            </c:numRef>
          </c:val>
          <c:extLst>
            <c:ext xmlns:c16="http://schemas.microsoft.com/office/drawing/2014/chart" uri="{C3380CC4-5D6E-409C-BE32-E72D297353CC}">
              <c16:uniqueId val="{00000001-BEA7-466B-A4AE-8BA438BEF67C}"/>
            </c:ext>
          </c:extLst>
        </c:ser>
        <c:dLbls>
          <c:dLblPos val="ctr"/>
          <c:showLegendKey val="0"/>
          <c:showVal val="1"/>
          <c:showCatName val="0"/>
          <c:showSerName val="0"/>
          <c:showPercent val="0"/>
          <c:showBubbleSize val="0"/>
        </c:dLbls>
        <c:gapWidth val="17"/>
        <c:overlap val="100"/>
        <c:axId val="520772120"/>
        <c:axId val="521952872"/>
      </c:barChart>
      <c:catAx>
        <c:axId val="52077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521952872"/>
        <c:crosses val="autoZero"/>
        <c:auto val="1"/>
        <c:lblAlgn val="ctr"/>
        <c:lblOffset val="100"/>
        <c:noMultiLvlLbl val="0"/>
      </c:catAx>
      <c:valAx>
        <c:axId val="52195287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0772120"/>
        <c:crosses val="autoZero"/>
        <c:crossBetween val="between"/>
      </c:valAx>
      <c:spPr>
        <a:noFill/>
        <a:ln>
          <a:noFill/>
        </a:ln>
        <a:effectLst/>
      </c:spPr>
    </c:plotArea>
    <c:legend>
      <c:legendPos val="b"/>
      <c:layout>
        <c:manualLayout>
          <c:xMode val="edge"/>
          <c:yMode val="edge"/>
          <c:x val="0.13925670241848589"/>
          <c:y val="0.79584520809813097"/>
          <c:w val="0.26179779061263619"/>
          <c:h val="0.1617975267137043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3"/>
          <c:order val="0"/>
          <c:tx>
            <c:strRef>
              <c:f>Sheet2!$C$40</c:f>
              <c:strCache>
                <c:ptCount val="1"/>
                <c:pt idx="0">
                  <c:v>0～14歳</c:v>
                </c:pt>
              </c:strCache>
            </c:strRef>
          </c:tx>
          <c:spPr>
            <a:solidFill>
              <a:schemeClr val="accent1"/>
            </a:solidFill>
            <a:ln>
              <a:noFill/>
            </a:ln>
            <a:effectLst/>
          </c:spPr>
          <c:invertIfNegative val="0"/>
          <c:cat>
            <c:strRef>
              <c:f>Sheet2!$D$36:$J$36</c:f>
              <c:strCache>
                <c:ptCount val="7"/>
                <c:pt idx="0">
                  <c:v>2015年</c:v>
                </c:pt>
                <c:pt idx="1">
                  <c:v>2020年</c:v>
                </c:pt>
                <c:pt idx="2">
                  <c:v>2025年</c:v>
                </c:pt>
                <c:pt idx="3">
                  <c:v>2030年</c:v>
                </c:pt>
                <c:pt idx="4">
                  <c:v>2035年</c:v>
                </c:pt>
                <c:pt idx="5">
                  <c:v>2040年</c:v>
                </c:pt>
                <c:pt idx="6">
                  <c:v>2045年</c:v>
                </c:pt>
              </c:strCache>
            </c:strRef>
          </c:cat>
          <c:val>
            <c:numRef>
              <c:f>Sheet2!$D$40:$J$40</c:f>
              <c:numCache>
                <c:formatCode>General</c:formatCode>
                <c:ptCount val="7"/>
                <c:pt idx="0">
                  <c:v>592</c:v>
                </c:pt>
                <c:pt idx="1">
                  <c:v>524</c:v>
                </c:pt>
                <c:pt idx="2">
                  <c:v>459</c:v>
                </c:pt>
                <c:pt idx="3">
                  <c:v>412</c:v>
                </c:pt>
                <c:pt idx="4">
                  <c:v>355</c:v>
                </c:pt>
                <c:pt idx="5">
                  <c:v>304</c:v>
                </c:pt>
                <c:pt idx="6">
                  <c:v>259</c:v>
                </c:pt>
              </c:numCache>
            </c:numRef>
          </c:val>
          <c:extLst>
            <c:ext xmlns:c16="http://schemas.microsoft.com/office/drawing/2014/chart" uri="{C3380CC4-5D6E-409C-BE32-E72D297353CC}">
              <c16:uniqueId val="{00000000-7E7D-4943-BCD2-11587BA4685D}"/>
            </c:ext>
          </c:extLst>
        </c:ser>
        <c:ser>
          <c:idx val="2"/>
          <c:order val="1"/>
          <c:tx>
            <c:strRef>
              <c:f>Sheet2!$C$39</c:f>
              <c:strCache>
                <c:ptCount val="1"/>
                <c:pt idx="0">
                  <c:v>15～64歳</c:v>
                </c:pt>
              </c:strCache>
            </c:strRef>
          </c:tx>
          <c:spPr>
            <a:solidFill>
              <a:srgbClr val="92D050"/>
            </a:solidFill>
            <a:ln>
              <a:noFill/>
            </a:ln>
            <a:effectLst/>
          </c:spPr>
          <c:invertIfNegative val="0"/>
          <c:cat>
            <c:strRef>
              <c:f>Sheet2!$D$36:$J$36</c:f>
              <c:strCache>
                <c:ptCount val="7"/>
                <c:pt idx="0">
                  <c:v>2015年</c:v>
                </c:pt>
                <c:pt idx="1">
                  <c:v>2020年</c:v>
                </c:pt>
                <c:pt idx="2">
                  <c:v>2025年</c:v>
                </c:pt>
                <c:pt idx="3">
                  <c:v>2030年</c:v>
                </c:pt>
                <c:pt idx="4">
                  <c:v>2035年</c:v>
                </c:pt>
                <c:pt idx="5">
                  <c:v>2040年</c:v>
                </c:pt>
                <c:pt idx="6">
                  <c:v>2045年</c:v>
                </c:pt>
              </c:strCache>
            </c:strRef>
          </c:cat>
          <c:val>
            <c:numRef>
              <c:f>Sheet2!$D$39:$J$39</c:f>
              <c:numCache>
                <c:formatCode>General</c:formatCode>
                <c:ptCount val="7"/>
                <c:pt idx="0">
                  <c:v>3130</c:v>
                </c:pt>
                <c:pt idx="1">
                  <c:v>2679</c:v>
                </c:pt>
                <c:pt idx="2">
                  <c:v>2305</c:v>
                </c:pt>
                <c:pt idx="3">
                  <c:v>2002</c:v>
                </c:pt>
                <c:pt idx="4">
                  <c:v>1785</c:v>
                </c:pt>
                <c:pt idx="5">
                  <c:v>1530</c:v>
                </c:pt>
                <c:pt idx="6">
                  <c:v>1287</c:v>
                </c:pt>
              </c:numCache>
            </c:numRef>
          </c:val>
          <c:extLst>
            <c:ext xmlns:c16="http://schemas.microsoft.com/office/drawing/2014/chart" uri="{C3380CC4-5D6E-409C-BE32-E72D297353CC}">
              <c16:uniqueId val="{00000001-7E7D-4943-BCD2-11587BA4685D}"/>
            </c:ext>
          </c:extLst>
        </c:ser>
        <c:ser>
          <c:idx val="1"/>
          <c:order val="2"/>
          <c:tx>
            <c:strRef>
              <c:f>Sheet2!$C$38</c:f>
              <c:strCache>
                <c:ptCount val="1"/>
                <c:pt idx="0">
                  <c:v>65～74歳</c:v>
                </c:pt>
              </c:strCache>
            </c:strRef>
          </c:tx>
          <c:spPr>
            <a:solidFill>
              <a:schemeClr val="accent2"/>
            </a:solidFill>
            <a:ln>
              <a:noFill/>
            </a:ln>
            <a:effectLst/>
          </c:spPr>
          <c:invertIfNegative val="0"/>
          <c:cat>
            <c:strRef>
              <c:f>Sheet2!$D$36:$J$36</c:f>
              <c:strCache>
                <c:ptCount val="7"/>
                <c:pt idx="0">
                  <c:v>2015年</c:v>
                </c:pt>
                <c:pt idx="1">
                  <c:v>2020年</c:v>
                </c:pt>
                <c:pt idx="2">
                  <c:v>2025年</c:v>
                </c:pt>
                <c:pt idx="3">
                  <c:v>2030年</c:v>
                </c:pt>
                <c:pt idx="4">
                  <c:v>2035年</c:v>
                </c:pt>
                <c:pt idx="5">
                  <c:v>2040年</c:v>
                </c:pt>
                <c:pt idx="6">
                  <c:v>2045年</c:v>
                </c:pt>
              </c:strCache>
            </c:strRef>
          </c:cat>
          <c:val>
            <c:numRef>
              <c:f>Sheet2!$D$38:$J$38</c:f>
              <c:numCache>
                <c:formatCode>General</c:formatCode>
                <c:ptCount val="7"/>
                <c:pt idx="0">
                  <c:v>865</c:v>
                </c:pt>
                <c:pt idx="1">
                  <c:v>999</c:v>
                </c:pt>
                <c:pt idx="2">
                  <c:v>927</c:v>
                </c:pt>
                <c:pt idx="3">
                  <c:v>773</c:v>
                </c:pt>
                <c:pt idx="4">
                  <c:v>622</c:v>
                </c:pt>
                <c:pt idx="5">
                  <c:v>574</c:v>
                </c:pt>
                <c:pt idx="6">
                  <c:v>579</c:v>
                </c:pt>
              </c:numCache>
            </c:numRef>
          </c:val>
          <c:extLst>
            <c:ext xmlns:c16="http://schemas.microsoft.com/office/drawing/2014/chart" uri="{C3380CC4-5D6E-409C-BE32-E72D297353CC}">
              <c16:uniqueId val="{00000002-7E7D-4943-BCD2-11587BA4685D}"/>
            </c:ext>
          </c:extLst>
        </c:ser>
        <c:ser>
          <c:idx val="0"/>
          <c:order val="3"/>
          <c:tx>
            <c:strRef>
              <c:f>Sheet2!$C$37</c:f>
              <c:strCache>
                <c:ptCount val="1"/>
                <c:pt idx="0">
                  <c:v>75歳以上</c:v>
                </c:pt>
              </c:strCache>
            </c:strRef>
          </c:tx>
          <c:spPr>
            <a:solidFill>
              <a:srgbClr val="C00000"/>
            </a:solidFill>
            <a:ln>
              <a:noFill/>
            </a:ln>
            <a:effectLst/>
          </c:spPr>
          <c:invertIfNegative val="0"/>
          <c:cat>
            <c:strRef>
              <c:f>Sheet2!$D$36:$J$36</c:f>
              <c:strCache>
                <c:ptCount val="7"/>
                <c:pt idx="0">
                  <c:v>2015年</c:v>
                </c:pt>
                <c:pt idx="1">
                  <c:v>2020年</c:v>
                </c:pt>
                <c:pt idx="2">
                  <c:v>2025年</c:v>
                </c:pt>
                <c:pt idx="3">
                  <c:v>2030年</c:v>
                </c:pt>
                <c:pt idx="4">
                  <c:v>2035年</c:v>
                </c:pt>
                <c:pt idx="5">
                  <c:v>2040年</c:v>
                </c:pt>
                <c:pt idx="6">
                  <c:v>2045年</c:v>
                </c:pt>
              </c:strCache>
            </c:strRef>
          </c:cat>
          <c:val>
            <c:numRef>
              <c:f>Sheet2!$D$37:$J$37</c:f>
              <c:numCache>
                <c:formatCode>General</c:formatCode>
                <c:ptCount val="7"/>
                <c:pt idx="0">
                  <c:v>1461</c:v>
                </c:pt>
                <c:pt idx="1">
                  <c:v>1375</c:v>
                </c:pt>
                <c:pt idx="2">
                  <c:v>1423</c:v>
                </c:pt>
                <c:pt idx="3">
                  <c:v>1496</c:v>
                </c:pt>
                <c:pt idx="4">
                  <c:v>1514</c:v>
                </c:pt>
                <c:pt idx="5">
                  <c:v>1437</c:v>
                </c:pt>
                <c:pt idx="6">
                  <c:v>1275</c:v>
                </c:pt>
              </c:numCache>
            </c:numRef>
          </c:val>
          <c:extLst>
            <c:ext xmlns:c16="http://schemas.microsoft.com/office/drawing/2014/chart" uri="{C3380CC4-5D6E-409C-BE32-E72D297353CC}">
              <c16:uniqueId val="{00000003-7E7D-4943-BCD2-11587BA4685D}"/>
            </c:ext>
          </c:extLst>
        </c:ser>
        <c:dLbls>
          <c:showLegendKey val="0"/>
          <c:showVal val="0"/>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312252664"/>
        <c:axId val="312253840"/>
      </c:barChart>
      <c:catAx>
        <c:axId val="31225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312253840"/>
        <c:crosses val="autoZero"/>
        <c:auto val="1"/>
        <c:lblAlgn val="ctr"/>
        <c:lblOffset val="100"/>
        <c:noMultiLvlLbl val="0"/>
      </c:catAx>
      <c:valAx>
        <c:axId val="312253840"/>
        <c:scaling>
          <c:orientation val="minMax"/>
          <c:max val="6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312252664"/>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Sheet1!$B$13</c:f>
              <c:strCache>
                <c:ptCount val="1"/>
                <c:pt idx="0">
                  <c:v>0～14歳</c:v>
                </c:pt>
              </c:strCache>
            </c:strRef>
          </c:tx>
          <c:spPr>
            <a:solidFill>
              <a:srgbClr val="5B9BD5"/>
            </a:solidFill>
            <a:ln>
              <a:noFill/>
            </a:ln>
            <a:effectLst/>
          </c:spPr>
          <c:invertIfNegative val="0"/>
          <c:cat>
            <c:strRef>
              <c:f>Sheet1!$C$12:$I$12</c:f>
              <c:strCache>
                <c:ptCount val="7"/>
                <c:pt idx="0">
                  <c:v>2015年</c:v>
                </c:pt>
                <c:pt idx="1">
                  <c:v>2020年</c:v>
                </c:pt>
                <c:pt idx="2">
                  <c:v>2025年</c:v>
                </c:pt>
                <c:pt idx="3">
                  <c:v>2030年</c:v>
                </c:pt>
                <c:pt idx="4">
                  <c:v>2035年</c:v>
                </c:pt>
                <c:pt idx="5">
                  <c:v>2040年</c:v>
                </c:pt>
                <c:pt idx="6">
                  <c:v>2045年</c:v>
                </c:pt>
              </c:strCache>
            </c:strRef>
          </c:cat>
          <c:val>
            <c:numRef>
              <c:f>Sheet1!$C$13:$I$13</c:f>
              <c:numCache>
                <c:formatCode>General</c:formatCode>
                <c:ptCount val="7"/>
                <c:pt idx="0">
                  <c:v>223</c:v>
                </c:pt>
                <c:pt idx="1">
                  <c:v>168</c:v>
                </c:pt>
                <c:pt idx="2">
                  <c:v>140</c:v>
                </c:pt>
                <c:pt idx="3">
                  <c:v>113</c:v>
                </c:pt>
                <c:pt idx="4">
                  <c:v>88</c:v>
                </c:pt>
                <c:pt idx="5">
                  <c:v>70</c:v>
                </c:pt>
                <c:pt idx="6">
                  <c:v>56</c:v>
                </c:pt>
              </c:numCache>
            </c:numRef>
          </c:val>
          <c:extLst>
            <c:ext xmlns:c16="http://schemas.microsoft.com/office/drawing/2014/chart" uri="{C3380CC4-5D6E-409C-BE32-E72D297353CC}">
              <c16:uniqueId val="{00000000-D46D-40C5-BDAD-0DA52E00F741}"/>
            </c:ext>
          </c:extLst>
        </c:ser>
        <c:ser>
          <c:idx val="1"/>
          <c:order val="1"/>
          <c:tx>
            <c:strRef>
              <c:f>Sheet1!$B$14</c:f>
              <c:strCache>
                <c:ptCount val="1"/>
                <c:pt idx="0">
                  <c:v>15～64歳</c:v>
                </c:pt>
              </c:strCache>
            </c:strRef>
          </c:tx>
          <c:spPr>
            <a:solidFill>
              <a:srgbClr val="92D050"/>
            </a:solidFill>
            <a:ln>
              <a:noFill/>
            </a:ln>
            <a:effectLst/>
          </c:spPr>
          <c:invertIfNegative val="0"/>
          <c:cat>
            <c:strRef>
              <c:f>Sheet1!$C$12:$I$12</c:f>
              <c:strCache>
                <c:ptCount val="7"/>
                <c:pt idx="0">
                  <c:v>2015年</c:v>
                </c:pt>
                <c:pt idx="1">
                  <c:v>2020年</c:v>
                </c:pt>
                <c:pt idx="2">
                  <c:v>2025年</c:v>
                </c:pt>
                <c:pt idx="3">
                  <c:v>2030年</c:v>
                </c:pt>
                <c:pt idx="4">
                  <c:v>2035年</c:v>
                </c:pt>
                <c:pt idx="5">
                  <c:v>2040年</c:v>
                </c:pt>
                <c:pt idx="6">
                  <c:v>2045年</c:v>
                </c:pt>
              </c:strCache>
            </c:strRef>
          </c:cat>
          <c:val>
            <c:numRef>
              <c:f>Sheet1!$C$14:$I$14</c:f>
              <c:numCache>
                <c:formatCode>#,##0</c:formatCode>
                <c:ptCount val="7"/>
                <c:pt idx="0">
                  <c:v>1569</c:v>
                </c:pt>
                <c:pt idx="1">
                  <c:v>1280</c:v>
                </c:pt>
                <c:pt idx="2">
                  <c:v>1030</c:v>
                </c:pt>
                <c:pt idx="3">
                  <c:v>835</c:v>
                </c:pt>
                <c:pt idx="4">
                  <c:v>727</c:v>
                </c:pt>
                <c:pt idx="5">
                  <c:v>581</c:v>
                </c:pt>
                <c:pt idx="6">
                  <c:v>445</c:v>
                </c:pt>
              </c:numCache>
            </c:numRef>
          </c:val>
          <c:extLst>
            <c:ext xmlns:c16="http://schemas.microsoft.com/office/drawing/2014/chart" uri="{C3380CC4-5D6E-409C-BE32-E72D297353CC}">
              <c16:uniqueId val="{00000001-D46D-40C5-BDAD-0DA52E00F741}"/>
            </c:ext>
          </c:extLst>
        </c:ser>
        <c:ser>
          <c:idx val="2"/>
          <c:order val="2"/>
          <c:tx>
            <c:strRef>
              <c:f>Sheet1!$B$15</c:f>
              <c:strCache>
                <c:ptCount val="1"/>
                <c:pt idx="0">
                  <c:v>65～74歳</c:v>
                </c:pt>
              </c:strCache>
            </c:strRef>
          </c:tx>
          <c:spPr>
            <a:solidFill>
              <a:srgbClr val="ED7D31"/>
            </a:solidFill>
            <a:ln>
              <a:noFill/>
            </a:ln>
            <a:effectLst/>
          </c:spPr>
          <c:invertIfNegative val="0"/>
          <c:cat>
            <c:strRef>
              <c:f>Sheet1!$C$12:$I$12</c:f>
              <c:strCache>
                <c:ptCount val="7"/>
                <c:pt idx="0">
                  <c:v>2015年</c:v>
                </c:pt>
                <c:pt idx="1">
                  <c:v>2020年</c:v>
                </c:pt>
                <c:pt idx="2">
                  <c:v>2025年</c:v>
                </c:pt>
                <c:pt idx="3">
                  <c:v>2030年</c:v>
                </c:pt>
                <c:pt idx="4">
                  <c:v>2035年</c:v>
                </c:pt>
                <c:pt idx="5">
                  <c:v>2040年</c:v>
                </c:pt>
                <c:pt idx="6">
                  <c:v>2045年</c:v>
                </c:pt>
              </c:strCache>
            </c:strRef>
          </c:cat>
          <c:val>
            <c:numRef>
              <c:f>Sheet1!$C$15:$I$15</c:f>
              <c:numCache>
                <c:formatCode>#,##0</c:formatCode>
                <c:ptCount val="7"/>
                <c:pt idx="0">
                  <c:v>585</c:v>
                </c:pt>
                <c:pt idx="1">
                  <c:v>556</c:v>
                </c:pt>
                <c:pt idx="2">
                  <c:v>493</c:v>
                </c:pt>
                <c:pt idx="3">
                  <c:v>411</c:v>
                </c:pt>
                <c:pt idx="4">
                  <c:v>293</c:v>
                </c:pt>
                <c:pt idx="5">
                  <c:v>251</c:v>
                </c:pt>
                <c:pt idx="6">
                  <c:v>267</c:v>
                </c:pt>
              </c:numCache>
            </c:numRef>
          </c:val>
          <c:extLst>
            <c:ext xmlns:c16="http://schemas.microsoft.com/office/drawing/2014/chart" uri="{C3380CC4-5D6E-409C-BE32-E72D297353CC}">
              <c16:uniqueId val="{00000002-D46D-40C5-BDAD-0DA52E00F741}"/>
            </c:ext>
          </c:extLst>
        </c:ser>
        <c:ser>
          <c:idx val="3"/>
          <c:order val="3"/>
          <c:tx>
            <c:strRef>
              <c:f>Sheet1!$B$16</c:f>
              <c:strCache>
                <c:ptCount val="1"/>
                <c:pt idx="0">
                  <c:v>75歳以</c:v>
                </c:pt>
              </c:strCache>
            </c:strRef>
          </c:tx>
          <c:spPr>
            <a:solidFill>
              <a:srgbClr val="C00000"/>
            </a:solidFill>
            <a:ln>
              <a:noFill/>
            </a:ln>
            <a:effectLst/>
          </c:spPr>
          <c:invertIfNegative val="0"/>
          <c:cat>
            <c:strRef>
              <c:f>Sheet1!$C$12:$I$12</c:f>
              <c:strCache>
                <c:ptCount val="7"/>
                <c:pt idx="0">
                  <c:v>2015年</c:v>
                </c:pt>
                <c:pt idx="1">
                  <c:v>2020年</c:v>
                </c:pt>
                <c:pt idx="2">
                  <c:v>2025年</c:v>
                </c:pt>
                <c:pt idx="3">
                  <c:v>2030年</c:v>
                </c:pt>
                <c:pt idx="4">
                  <c:v>2035年</c:v>
                </c:pt>
                <c:pt idx="5">
                  <c:v>2040年</c:v>
                </c:pt>
                <c:pt idx="6">
                  <c:v>2045年</c:v>
                </c:pt>
              </c:strCache>
            </c:strRef>
          </c:cat>
          <c:val>
            <c:numRef>
              <c:f>Sheet1!$C$16:$I$16</c:f>
              <c:numCache>
                <c:formatCode>General</c:formatCode>
                <c:ptCount val="7"/>
                <c:pt idx="0">
                  <c:v>892</c:v>
                </c:pt>
                <c:pt idx="1">
                  <c:v>833</c:v>
                </c:pt>
                <c:pt idx="2">
                  <c:v>789</c:v>
                </c:pt>
                <c:pt idx="3">
                  <c:v>745</c:v>
                </c:pt>
                <c:pt idx="4">
                  <c:v>693</c:v>
                </c:pt>
                <c:pt idx="5">
                  <c:v>621</c:v>
                </c:pt>
                <c:pt idx="6">
                  <c:v>498</c:v>
                </c:pt>
              </c:numCache>
            </c:numRef>
          </c:val>
          <c:extLst>
            <c:ext xmlns:c16="http://schemas.microsoft.com/office/drawing/2014/chart" uri="{C3380CC4-5D6E-409C-BE32-E72D297353CC}">
              <c16:uniqueId val="{00000003-D46D-40C5-BDAD-0DA52E00F741}"/>
            </c:ext>
          </c:extLst>
        </c:ser>
        <c:dLbls>
          <c:showLegendKey val="0"/>
          <c:showVal val="0"/>
          <c:showCatName val="0"/>
          <c:showSerName val="0"/>
          <c:showPercent val="0"/>
          <c:showBubbleSize val="0"/>
        </c:dLbls>
        <c:gapWidth val="68"/>
        <c:overlap val="100"/>
        <c:serLines>
          <c:spPr>
            <a:ln w="9525" cap="flat" cmpd="sng" algn="ctr">
              <a:solidFill>
                <a:schemeClr val="tx1">
                  <a:lumMod val="35000"/>
                  <a:lumOff val="65000"/>
                </a:schemeClr>
              </a:solidFill>
              <a:round/>
            </a:ln>
            <a:effectLst/>
          </c:spPr>
        </c:serLines>
        <c:axId val="307995928"/>
        <c:axId val="307996320"/>
      </c:barChart>
      <c:catAx>
        <c:axId val="307995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307996320"/>
        <c:crosses val="autoZero"/>
        <c:auto val="1"/>
        <c:lblAlgn val="ctr"/>
        <c:lblOffset val="100"/>
        <c:noMultiLvlLbl val="0"/>
      </c:catAx>
      <c:valAx>
        <c:axId val="307996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307995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baseline="0">
          <a:solidFill>
            <a:schemeClr val="tx1"/>
          </a:solidFill>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3"/>
          <c:order val="0"/>
          <c:tx>
            <c:strRef>
              <c:f>Sheet2!$C$34</c:f>
              <c:strCache>
                <c:ptCount val="1"/>
                <c:pt idx="0">
                  <c:v>0～14歳</c:v>
                </c:pt>
              </c:strCache>
            </c:strRef>
          </c:tx>
          <c:spPr>
            <a:solidFill>
              <a:schemeClr val="accent1"/>
            </a:solidFill>
            <a:ln>
              <a:noFill/>
            </a:ln>
            <a:effectLst/>
          </c:spPr>
          <c:invertIfNegative val="0"/>
          <c:cat>
            <c:strRef>
              <c:f>Sheet2!$D$30:$J$30</c:f>
              <c:strCache>
                <c:ptCount val="7"/>
                <c:pt idx="0">
                  <c:v>2015年</c:v>
                </c:pt>
                <c:pt idx="1">
                  <c:v>2020年</c:v>
                </c:pt>
                <c:pt idx="2">
                  <c:v>2025年</c:v>
                </c:pt>
                <c:pt idx="3">
                  <c:v>2030年</c:v>
                </c:pt>
                <c:pt idx="4">
                  <c:v>2035年</c:v>
                </c:pt>
                <c:pt idx="5">
                  <c:v>2040年</c:v>
                </c:pt>
                <c:pt idx="6">
                  <c:v>2045年</c:v>
                </c:pt>
              </c:strCache>
            </c:strRef>
          </c:cat>
          <c:val>
            <c:numRef>
              <c:f>Sheet2!$D$34:$J$34</c:f>
              <c:numCache>
                <c:formatCode>General</c:formatCode>
                <c:ptCount val="7"/>
                <c:pt idx="0">
                  <c:v>356</c:v>
                </c:pt>
                <c:pt idx="1">
                  <c:v>330</c:v>
                </c:pt>
                <c:pt idx="2">
                  <c:v>276</c:v>
                </c:pt>
                <c:pt idx="3">
                  <c:v>207</c:v>
                </c:pt>
                <c:pt idx="4">
                  <c:v>174</c:v>
                </c:pt>
                <c:pt idx="5">
                  <c:v>142</c:v>
                </c:pt>
                <c:pt idx="6">
                  <c:v>113</c:v>
                </c:pt>
              </c:numCache>
            </c:numRef>
          </c:val>
          <c:extLst>
            <c:ext xmlns:c16="http://schemas.microsoft.com/office/drawing/2014/chart" uri="{C3380CC4-5D6E-409C-BE32-E72D297353CC}">
              <c16:uniqueId val="{00000000-90EF-43B0-881E-53C96BD3320F}"/>
            </c:ext>
          </c:extLst>
        </c:ser>
        <c:ser>
          <c:idx val="2"/>
          <c:order val="1"/>
          <c:tx>
            <c:strRef>
              <c:f>Sheet2!$C$33</c:f>
              <c:strCache>
                <c:ptCount val="1"/>
                <c:pt idx="0">
                  <c:v>15～64歳</c:v>
                </c:pt>
              </c:strCache>
            </c:strRef>
          </c:tx>
          <c:spPr>
            <a:solidFill>
              <a:srgbClr val="92D050"/>
            </a:solidFill>
            <a:ln>
              <a:noFill/>
            </a:ln>
            <a:effectLst/>
          </c:spPr>
          <c:invertIfNegative val="0"/>
          <c:cat>
            <c:strRef>
              <c:f>Sheet2!$D$30:$J$30</c:f>
              <c:strCache>
                <c:ptCount val="7"/>
                <c:pt idx="0">
                  <c:v>2015年</c:v>
                </c:pt>
                <c:pt idx="1">
                  <c:v>2020年</c:v>
                </c:pt>
                <c:pt idx="2">
                  <c:v>2025年</c:v>
                </c:pt>
                <c:pt idx="3">
                  <c:v>2030年</c:v>
                </c:pt>
                <c:pt idx="4">
                  <c:v>2035年</c:v>
                </c:pt>
                <c:pt idx="5">
                  <c:v>2040年</c:v>
                </c:pt>
                <c:pt idx="6">
                  <c:v>2045年</c:v>
                </c:pt>
              </c:strCache>
            </c:strRef>
          </c:cat>
          <c:val>
            <c:numRef>
              <c:f>Sheet2!$D$33:$J$33</c:f>
              <c:numCache>
                <c:formatCode>General</c:formatCode>
                <c:ptCount val="7"/>
                <c:pt idx="0">
                  <c:v>1901</c:v>
                </c:pt>
                <c:pt idx="1">
                  <c:v>1564</c:v>
                </c:pt>
                <c:pt idx="2">
                  <c:v>1278</c:v>
                </c:pt>
                <c:pt idx="3">
                  <c:v>1116</c:v>
                </c:pt>
                <c:pt idx="4">
                  <c:v>972</c:v>
                </c:pt>
                <c:pt idx="5">
                  <c:v>819</c:v>
                </c:pt>
                <c:pt idx="6">
                  <c:v>682</c:v>
                </c:pt>
              </c:numCache>
            </c:numRef>
          </c:val>
          <c:extLst>
            <c:ext xmlns:c16="http://schemas.microsoft.com/office/drawing/2014/chart" uri="{C3380CC4-5D6E-409C-BE32-E72D297353CC}">
              <c16:uniqueId val="{00000001-90EF-43B0-881E-53C96BD3320F}"/>
            </c:ext>
          </c:extLst>
        </c:ser>
        <c:ser>
          <c:idx val="1"/>
          <c:order val="2"/>
          <c:tx>
            <c:strRef>
              <c:f>Sheet2!$C$32</c:f>
              <c:strCache>
                <c:ptCount val="1"/>
                <c:pt idx="0">
                  <c:v>65～74歳</c:v>
                </c:pt>
              </c:strCache>
            </c:strRef>
          </c:tx>
          <c:spPr>
            <a:solidFill>
              <a:schemeClr val="accent2"/>
            </a:solidFill>
            <a:ln>
              <a:noFill/>
            </a:ln>
            <a:effectLst/>
          </c:spPr>
          <c:invertIfNegative val="0"/>
          <c:cat>
            <c:strRef>
              <c:f>Sheet2!$D$30:$J$30</c:f>
              <c:strCache>
                <c:ptCount val="7"/>
                <c:pt idx="0">
                  <c:v>2015年</c:v>
                </c:pt>
                <c:pt idx="1">
                  <c:v>2020年</c:v>
                </c:pt>
                <c:pt idx="2">
                  <c:v>2025年</c:v>
                </c:pt>
                <c:pt idx="3">
                  <c:v>2030年</c:v>
                </c:pt>
                <c:pt idx="4">
                  <c:v>2035年</c:v>
                </c:pt>
                <c:pt idx="5">
                  <c:v>2040年</c:v>
                </c:pt>
                <c:pt idx="6">
                  <c:v>2045年</c:v>
                </c:pt>
              </c:strCache>
            </c:strRef>
          </c:cat>
          <c:val>
            <c:numRef>
              <c:f>Sheet2!$D$32:$J$32</c:f>
              <c:numCache>
                <c:formatCode>General</c:formatCode>
                <c:ptCount val="7"/>
                <c:pt idx="0">
                  <c:v>509</c:v>
                </c:pt>
                <c:pt idx="1">
                  <c:v>610</c:v>
                </c:pt>
                <c:pt idx="2">
                  <c:v>569</c:v>
                </c:pt>
                <c:pt idx="3">
                  <c:v>417</c:v>
                </c:pt>
                <c:pt idx="4">
                  <c:v>285</c:v>
                </c:pt>
                <c:pt idx="5">
                  <c:v>260</c:v>
                </c:pt>
                <c:pt idx="6">
                  <c:v>268</c:v>
                </c:pt>
              </c:numCache>
            </c:numRef>
          </c:val>
          <c:extLst>
            <c:ext xmlns:c16="http://schemas.microsoft.com/office/drawing/2014/chart" uri="{C3380CC4-5D6E-409C-BE32-E72D297353CC}">
              <c16:uniqueId val="{00000002-90EF-43B0-881E-53C96BD3320F}"/>
            </c:ext>
          </c:extLst>
        </c:ser>
        <c:ser>
          <c:idx val="0"/>
          <c:order val="3"/>
          <c:tx>
            <c:strRef>
              <c:f>Sheet2!$C$31</c:f>
              <c:strCache>
                <c:ptCount val="1"/>
                <c:pt idx="0">
                  <c:v>75歳以上</c:v>
                </c:pt>
              </c:strCache>
            </c:strRef>
          </c:tx>
          <c:spPr>
            <a:solidFill>
              <a:srgbClr val="C00000"/>
            </a:solidFill>
            <a:ln>
              <a:noFill/>
            </a:ln>
            <a:effectLst/>
          </c:spPr>
          <c:invertIfNegative val="0"/>
          <c:cat>
            <c:strRef>
              <c:f>Sheet2!$D$30:$J$30</c:f>
              <c:strCache>
                <c:ptCount val="7"/>
                <c:pt idx="0">
                  <c:v>2015年</c:v>
                </c:pt>
                <c:pt idx="1">
                  <c:v>2020年</c:v>
                </c:pt>
                <c:pt idx="2">
                  <c:v>2025年</c:v>
                </c:pt>
                <c:pt idx="3">
                  <c:v>2030年</c:v>
                </c:pt>
                <c:pt idx="4">
                  <c:v>2035年</c:v>
                </c:pt>
                <c:pt idx="5">
                  <c:v>2040年</c:v>
                </c:pt>
                <c:pt idx="6">
                  <c:v>2045年</c:v>
                </c:pt>
              </c:strCache>
            </c:strRef>
          </c:cat>
          <c:val>
            <c:numRef>
              <c:f>Sheet2!$D$31:$J$31</c:f>
              <c:numCache>
                <c:formatCode>General</c:formatCode>
                <c:ptCount val="7"/>
                <c:pt idx="0">
                  <c:v>604</c:v>
                </c:pt>
                <c:pt idx="1">
                  <c:v>580</c:v>
                </c:pt>
                <c:pt idx="2">
                  <c:v>612</c:v>
                </c:pt>
                <c:pt idx="3">
                  <c:v>668</c:v>
                </c:pt>
                <c:pt idx="4">
                  <c:v>673</c:v>
                </c:pt>
                <c:pt idx="5">
                  <c:v>598</c:v>
                </c:pt>
                <c:pt idx="6">
                  <c:v>482</c:v>
                </c:pt>
              </c:numCache>
            </c:numRef>
          </c:val>
          <c:extLst>
            <c:ext xmlns:c16="http://schemas.microsoft.com/office/drawing/2014/chart" uri="{C3380CC4-5D6E-409C-BE32-E72D297353CC}">
              <c16:uniqueId val="{00000003-90EF-43B0-881E-53C96BD3320F}"/>
            </c:ext>
          </c:extLst>
        </c:ser>
        <c:dLbls>
          <c:showLegendKey val="0"/>
          <c:showVal val="0"/>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306762576"/>
        <c:axId val="306764928"/>
      </c:barChart>
      <c:catAx>
        <c:axId val="30676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306764928"/>
        <c:crosses val="autoZero"/>
        <c:auto val="1"/>
        <c:lblAlgn val="ctr"/>
        <c:lblOffset val="100"/>
        <c:noMultiLvlLbl val="0"/>
      </c:catAx>
      <c:valAx>
        <c:axId val="306764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306762576"/>
        <c:crosses val="autoZero"/>
        <c:crossBetween val="between"/>
        <c:majorUnit val="1000"/>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Sheet2!$B$34</c:f>
              <c:strCache>
                <c:ptCount val="1"/>
                <c:pt idx="0">
                  <c:v>0～14歳</c:v>
                </c:pt>
              </c:strCache>
            </c:strRef>
          </c:tx>
          <c:spPr>
            <a:solidFill>
              <a:schemeClr val="accent1"/>
            </a:solidFill>
            <a:ln>
              <a:noFill/>
            </a:ln>
            <a:effectLst/>
          </c:spPr>
          <c:invertIfNegative val="0"/>
          <c:cat>
            <c:strRef>
              <c:f>Sheet2!$C$33:$I$33</c:f>
              <c:strCache>
                <c:ptCount val="7"/>
                <c:pt idx="0">
                  <c:v>2015年</c:v>
                </c:pt>
                <c:pt idx="1">
                  <c:v>2020年</c:v>
                </c:pt>
                <c:pt idx="2">
                  <c:v>2025年</c:v>
                </c:pt>
                <c:pt idx="3">
                  <c:v>2030年</c:v>
                </c:pt>
                <c:pt idx="4">
                  <c:v>2035年</c:v>
                </c:pt>
                <c:pt idx="5">
                  <c:v>2040年</c:v>
                </c:pt>
                <c:pt idx="6">
                  <c:v>2045年</c:v>
                </c:pt>
              </c:strCache>
            </c:strRef>
          </c:cat>
          <c:val>
            <c:numRef>
              <c:f>Sheet2!$C$34:$I$34</c:f>
              <c:numCache>
                <c:formatCode>General</c:formatCode>
                <c:ptCount val="7"/>
                <c:pt idx="0">
                  <c:v>2075</c:v>
                </c:pt>
                <c:pt idx="1">
                  <c:v>1809</c:v>
                </c:pt>
                <c:pt idx="2">
                  <c:v>1564</c:v>
                </c:pt>
                <c:pt idx="3">
                  <c:v>1345</c:v>
                </c:pt>
                <c:pt idx="4">
                  <c:v>1137</c:v>
                </c:pt>
                <c:pt idx="5">
                  <c:v>966</c:v>
                </c:pt>
                <c:pt idx="6">
                  <c:v>818</c:v>
                </c:pt>
              </c:numCache>
            </c:numRef>
          </c:val>
          <c:extLst>
            <c:ext xmlns:c16="http://schemas.microsoft.com/office/drawing/2014/chart" uri="{C3380CC4-5D6E-409C-BE32-E72D297353CC}">
              <c16:uniqueId val="{00000000-7004-4C98-81F0-58FB57E4962D}"/>
            </c:ext>
          </c:extLst>
        </c:ser>
        <c:ser>
          <c:idx val="1"/>
          <c:order val="1"/>
          <c:tx>
            <c:strRef>
              <c:f>Sheet2!$B$35</c:f>
              <c:strCache>
                <c:ptCount val="1"/>
                <c:pt idx="0">
                  <c:v>15～64歳</c:v>
                </c:pt>
              </c:strCache>
            </c:strRef>
          </c:tx>
          <c:spPr>
            <a:solidFill>
              <a:srgbClr val="92D050"/>
            </a:solidFill>
            <a:ln>
              <a:noFill/>
            </a:ln>
            <a:effectLst/>
          </c:spPr>
          <c:invertIfNegative val="0"/>
          <c:cat>
            <c:strRef>
              <c:f>Sheet2!$C$33:$I$33</c:f>
              <c:strCache>
                <c:ptCount val="7"/>
                <c:pt idx="0">
                  <c:v>2015年</c:v>
                </c:pt>
                <c:pt idx="1">
                  <c:v>2020年</c:v>
                </c:pt>
                <c:pt idx="2">
                  <c:v>2025年</c:v>
                </c:pt>
                <c:pt idx="3">
                  <c:v>2030年</c:v>
                </c:pt>
                <c:pt idx="4">
                  <c:v>2035年</c:v>
                </c:pt>
                <c:pt idx="5">
                  <c:v>2040年</c:v>
                </c:pt>
                <c:pt idx="6">
                  <c:v>2045年</c:v>
                </c:pt>
              </c:strCache>
            </c:strRef>
          </c:cat>
          <c:val>
            <c:numRef>
              <c:f>Sheet2!$C$35:$I$35</c:f>
              <c:numCache>
                <c:formatCode>General</c:formatCode>
                <c:ptCount val="7"/>
                <c:pt idx="0">
                  <c:v>9467</c:v>
                </c:pt>
                <c:pt idx="1">
                  <c:v>8092</c:v>
                </c:pt>
                <c:pt idx="2">
                  <c:v>6977</c:v>
                </c:pt>
                <c:pt idx="3">
                  <c:v>6089</c:v>
                </c:pt>
                <c:pt idx="4">
                  <c:v>5384</c:v>
                </c:pt>
                <c:pt idx="5">
                  <c:v>4554</c:v>
                </c:pt>
                <c:pt idx="6">
                  <c:v>3820</c:v>
                </c:pt>
              </c:numCache>
            </c:numRef>
          </c:val>
          <c:extLst>
            <c:ext xmlns:c16="http://schemas.microsoft.com/office/drawing/2014/chart" uri="{C3380CC4-5D6E-409C-BE32-E72D297353CC}">
              <c16:uniqueId val="{00000001-7004-4C98-81F0-58FB57E4962D}"/>
            </c:ext>
          </c:extLst>
        </c:ser>
        <c:ser>
          <c:idx val="2"/>
          <c:order val="2"/>
          <c:tx>
            <c:strRef>
              <c:f>Sheet2!$B$36</c:f>
              <c:strCache>
                <c:ptCount val="1"/>
                <c:pt idx="0">
                  <c:v>65～74歳</c:v>
                </c:pt>
              </c:strCache>
            </c:strRef>
          </c:tx>
          <c:spPr>
            <a:solidFill>
              <a:schemeClr val="accent2"/>
            </a:solidFill>
            <a:ln>
              <a:noFill/>
            </a:ln>
            <a:effectLst/>
          </c:spPr>
          <c:invertIfNegative val="0"/>
          <c:cat>
            <c:strRef>
              <c:f>Sheet2!$C$33:$I$33</c:f>
              <c:strCache>
                <c:ptCount val="7"/>
                <c:pt idx="0">
                  <c:v>2015年</c:v>
                </c:pt>
                <c:pt idx="1">
                  <c:v>2020年</c:v>
                </c:pt>
                <c:pt idx="2">
                  <c:v>2025年</c:v>
                </c:pt>
                <c:pt idx="3">
                  <c:v>2030年</c:v>
                </c:pt>
                <c:pt idx="4">
                  <c:v>2035年</c:v>
                </c:pt>
                <c:pt idx="5">
                  <c:v>2040年</c:v>
                </c:pt>
                <c:pt idx="6">
                  <c:v>2045年</c:v>
                </c:pt>
              </c:strCache>
            </c:strRef>
          </c:cat>
          <c:val>
            <c:numRef>
              <c:f>Sheet2!$C$36:$I$36</c:f>
              <c:numCache>
                <c:formatCode>General</c:formatCode>
                <c:ptCount val="7"/>
                <c:pt idx="0">
                  <c:v>2386</c:v>
                </c:pt>
                <c:pt idx="1">
                  <c:v>2812</c:v>
                </c:pt>
                <c:pt idx="2">
                  <c:v>2565</c:v>
                </c:pt>
                <c:pt idx="3">
                  <c:v>2112</c:v>
                </c:pt>
                <c:pt idx="4">
                  <c:v>1727</c:v>
                </c:pt>
                <c:pt idx="5">
                  <c:v>1652</c:v>
                </c:pt>
                <c:pt idx="6">
                  <c:v>1651</c:v>
                </c:pt>
              </c:numCache>
            </c:numRef>
          </c:val>
          <c:extLst>
            <c:ext xmlns:c16="http://schemas.microsoft.com/office/drawing/2014/chart" uri="{C3380CC4-5D6E-409C-BE32-E72D297353CC}">
              <c16:uniqueId val="{00000002-7004-4C98-81F0-58FB57E4962D}"/>
            </c:ext>
          </c:extLst>
        </c:ser>
        <c:ser>
          <c:idx val="3"/>
          <c:order val="3"/>
          <c:tx>
            <c:strRef>
              <c:f>Sheet2!$B$37</c:f>
              <c:strCache>
                <c:ptCount val="1"/>
                <c:pt idx="0">
                  <c:v>75歳以上</c:v>
                </c:pt>
              </c:strCache>
            </c:strRef>
          </c:tx>
          <c:spPr>
            <a:solidFill>
              <a:srgbClr val="C00000"/>
            </a:solidFill>
            <a:ln>
              <a:noFill/>
            </a:ln>
            <a:effectLst/>
          </c:spPr>
          <c:invertIfNegative val="0"/>
          <c:cat>
            <c:strRef>
              <c:f>Sheet2!$C$33:$I$33</c:f>
              <c:strCache>
                <c:ptCount val="7"/>
                <c:pt idx="0">
                  <c:v>2015年</c:v>
                </c:pt>
                <c:pt idx="1">
                  <c:v>2020年</c:v>
                </c:pt>
                <c:pt idx="2">
                  <c:v>2025年</c:v>
                </c:pt>
                <c:pt idx="3">
                  <c:v>2030年</c:v>
                </c:pt>
                <c:pt idx="4">
                  <c:v>2035年</c:v>
                </c:pt>
                <c:pt idx="5">
                  <c:v>2040年</c:v>
                </c:pt>
                <c:pt idx="6">
                  <c:v>2045年</c:v>
                </c:pt>
              </c:strCache>
            </c:strRef>
          </c:cat>
          <c:val>
            <c:numRef>
              <c:f>Sheet2!$C$37:$I$37</c:f>
              <c:numCache>
                <c:formatCode>General</c:formatCode>
                <c:ptCount val="7"/>
                <c:pt idx="0">
                  <c:v>3057</c:v>
                </c:pt>
                <c:pt idx="1">
                  <c:v>2876</c:v>
                </c:pt>
                <c:pt idx="2">
                  <c:v>3098</c:v>
                </c:pt>
                <c:pt idx="3">
                  <c:v>3336</c:v>
                </c:pt>
                <c:pt idx="4">
                  <c:v>3357</c:v>
                </c:pt>
                <c:pt idx="5">
                  <c:v>3143</c:v>
                </c:pt>
                <c:pt idx="6">
                  <c:v>2778</c:v>
                </c:pt>
              </c:numCache>
            </c:numRef>
          </c:val>
          <c:extLst>
            <c:ext xmlns:c16="http://schemas.microsoft.com/office/drawing/2014/chart" uri="{C3380CC4-5D6E-409C-BE32-E72D297353CC}">
              <c16:uniqueId val="{00000003-7004-4C98-81F0-58FB57E4962D}"/>
            </c:ext>
          </c:extLst>
        </c:ser>
        <c:dLbls>
          <c:showLegendKey val="0"/>
          <c:showVal val="0"/>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510558592"/>
        <c:axId val="509083200"/>
      </c:barChart>
      <c:catAx>
        <c:axId val="51055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9083200"/>
        <c:crosses val="autoZero"/>
        <c:auto val="1"/>
        <c:lblAlgn val="ctr"/>
        <c:lblOffset val="100"/>
        <c:noMultiLvlLbl val="0"/>
      </c:catAx>
      <c:valAx>
        <c:axId val="509083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055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Sheet2!$B$39</c:f>
              <c:strCache>
                <c:ptCount val="1"/>
                <c:pt idx="0">
                  <c:v>0～14歳</c:v>
                </c:pt>
              </c:strCache>
            </c:strRef>
          </c:tx>
          <c:spPr>
            <a:solidFill>
              <a:schemeClr val="accent1"/>
            </a:solidFill>
            <a:ln>
              <a:noFill/>
            </a:ln>
            <a:effectLst/>
          </c:spPr>
          <c:invertIfNegative val="0"/>
          <c:cat>
            <c:strRef>
              <c:f>Sheet2!$C$38:$I$38</c:f>
              <c:strCache>
                <c:ptCount val="7"/>
                <c:pt idx="0">
                  <c:v>2015年</c:v>
                </c:pt>
                <c:pt idx="1">
                  <c:v>2020年</c:v>
                </c:pt>
                <c:pt idx="2">
                  <c:v>2025年</c:v>
                </c:pt>
                <c:pt idx="3">
                  <c:v>2030年</c:v>
                </c:pt>
                <c:pt idx="4">
                  <c:v>2035年</c:v>
                </c:pt>
                <c:pt idx="5">
                  <c:v>2040年</c:v>
                </c:pt>
                <c:pt idx="6">
                  <c:v>2045年</c:v>
                </c:pt>
              </c:strCache>
            </c:strRef>
          </c:cat>
          <c:val>
            <c:numRef>
              <c:f>Sheet2!$C$39:$I$39</c:f>
              <c:numCache>
                <c:formatCode>General</c:formatCode>
                <c:ptCount val="7"/>
                <c:pt idx="0">
                  <c:v>829</c:v>
                </c:pt>
                <c:pt idx="1">
                  <c:v>723</c:v>
                </c:pt>
                <c:pt idx="2">
                  <c:v>611</c:v>
                </c:pt>
                <c:pt idx="3">
                  <c:v>524</c:v>
                </c:pt>
                <c:pt idx="4">
                  <c:v>454</c:v>
                </c:pt>
                <c:pt idx="5">
                  <c:v>394</c:v>
                </c:pt>
                <c:pt idx="6">
                  <c:v>339</c:v>
                </c:pt>
              </c:numCache>
            </c:numRef>
          </c:val>
          <c:extLst>
            <c:ext xmlns:c16="http://schemas.microsoft.com/office/drawing/2014/chart" uri="{C3380CC4-5D6E-409C-BE32-E72D297353CC}">
              <c16:uniqueId val="{00000000-3153-4CF7-9196-C143FA6BBBE3}"/>
            </c:ext>
          </c:extLst>
        </c:ser>
        <c:ser>
          <c:idx val="1"/>
          <c:order val="1"/>
          <c:tx>
            <c:strRef>
              <c:f>Sheet2!$B$40</c:f>
              <c:strCache>
                <c:ptCount val="1"/>
                <c:pt idx="0">
                  <c:v>15～64歳</c:v>
                </c:pt>
              </c:strCache>
            </c:strRef>
          </c:tx>
          <c:spPr>
            <a:solidFill>
              <a:srgbClr val="92D050"/>
            </a:solidFill>
            <a:ln>
              <a:noFill/>
            </a:ln>
            <a:effectLst/>
          </c:spPr>
          <c:invertIfNegative val="0"/>
          <c:cat>
            <c:strRef>
              <c:f>Sheet2!$C$38:$I$38</c:f>
              <c:strCache>
                <c:ptCount val="7"/>
                <c:pt idx="0">
                  <c:v>2015年</c:v>
                </c:pt>
                <c:pt idx="1">
                  <c:v>2020年</c:v>
                </c:pt>
                <c:pt idx="2">
                  <c:v>2025年</c:v>
                </c:pt>
                <c:pt idx="3">
                  <c:v>2030年</c:v>
                </c:pt>
                <c:pt idx="4">
                  <c:v>2035年</c:v>
                </c:pt>
                <c:pt idx="5">
                  <c:v>2040年</c:v>
                </c:pt>
                <c:pt idx="6">
                  <c:v>2045年</c:v>
                </c:pt>
              </c:strCache>
            </c:strRef>
          </c:cat>
          <c:val>
            <c:numRef>
              <c:f>Sheet2!$C$40:$I$40</c:f>
              <c:numCache>
                <c:formatCode>General</c:formatCode>
                <c:ptCount val="7"/>
                <c:pt idx="0">
                  <c:v>3739</c:v>
                </c:pt>
                <c:pt idx="1">
                  <c:v>3180</c:v>
                </c:pt>
                <c:pt idx="2">
                  <c:v>2749</c:v>
                </c:pt>
                <c:pt idx="3">
                  <c:v>2369</c:v>
                </c:pt>
                <c:pt idx="4">
                  <c:v>2077</c:v>
                </c:pt>
                <c:pt idx="5">
                  <c:v>1793</c:v>
                </c:pt>
                <c:pt idx="6">
                  <c:v>1503</c:v>
                </c:pt>
              </c:numCache>
            </c:numRef>
          </c:val>
          <c:extLst>
            <c:ext xmlns:c16="http://schemas.microsoft.com/office/drawing/2014/chart" uri="{C3380CC4-5D6E-409C-BE32-E72D297353CC}">
              <c16:uniqueId val="{00000001-3153-4CF7-9196-C143FA6BBBE3}"/>
            </c:ext>
          </c:extLst>
        </c:ser>
        <c:ser>
          <c:idx val="2"/>
          <c:order val="2"/>
          <c:tx>
            <c:strRef>
              <c:f>Sheet2!$B$41</c:f>
              <c:strCache>
                <c:ptCount val="1"/>
                <c:pt idx="0">
                  <c:v>65～74歳</c:v>
                </c:pt>
              </c:strCache>
            </c:strRef>
          </c:tx>
          <c:spPr>
            <a:solidFill>
              <a:schemeClr val="accent2"/>
            </a:solidFill>
            <a:ln>
              <a:noFill/>
            </a:ln>
            <a:effectLst/>
          </c:spPr>
          <c:invertIfNegative val="0"/>
          <c:cat>
            <c:strRef>
              <c:f>Sheet2!$C$38:$I$38</c:f>
              <c:strCache>
                <c:ptCount val="7"/>
                <c:pt idx="0">
                  <c:v>2015年</c:v>
                </c:pt>
                <c:pt idx="1">
                  <c:v>2020年</c:v>
                </c:pt>
                <c:pt idx="2">
                  <c:v>2025年</c:v>
                </c:pt>
                <c:pt idx="3">
                  <c:v>2030年</c:v>
                </c:pt>
                <c:pt idx="4">
                  <c:v>2035年</c:v>
                </c:pt>
                <c:pt idx="5">
                  <c:v>2040年</c:v>
                </c:pt>
                <c:pt idx="6">
                  <c:v>2045年</c:v>
                </c:pt>
              </c:strCache>
            </c:strRef>
          </c:cat>
          <c:val>
            <c:numRef>
              <c:f>Sheet2!$C$41:$I$41</c:f>
              <c:numCache>
                <c:formatCode>General</c:formatCode>
                <c:ptCount val="7"/>
                <c:pt idx="0">
                  <c:v>1207</c:v>
                </c:pt>
                <c:pt idx="1">
                  <c:v>1250</c:v>
                </c:pt>
                <c:pt idx="2">
                  <c:v>1128</c:v>
                </c:pt>
                <c:pt idx="3">
                  <c:v>949</c:v>
                </c:pt>
                <c:pt idx="4">
                  <c:v>781</c:v>
                </c:pt>
                <c:pt idx="5">
                  <c:v>678</c:v>
                </c:pt>
                <c:pt idx="6">
                  <c:v>659</c:v>
                </c:pt>
              </c:numCache>
            </c:numRef>
          </c:val>
          <c:extLst>
            <c:ext xmlns:c16="http://schemas.microsoft.com/office/drawing/2014/chart" uri="{C3380CC4-5D6E-409C-BE32-E72D297353CC}">
              <c16:uniqueId val="{00000002-3153-4CF7-9196-C143FA6BBBE3}"/>
            </c:ext>
          </c:extLst>
        </c:ser>
        <c:ser>
          <c:idx val="3"/>
          <c:order val="3"/>
          <c:tx>
            <c:strRef>
              <c:f>Sheet2!$B$42</c:f>
              <c:strCache>
                <c:ptCount val="1"/>
                <c:pt idx="0">
                  <c:v>75歳以上</c:v>
                </c:pt>
              </c:strCache>
            </c:strRef>
          </c:tx>
          <c:spPr>
            <a:solidFill>
              <a:srgbClr val="C00000"/>
            </a:solidFill>
            <a:ln>
              <a:noFill/>
            </a:ln>
            <a:effectLst/>
          </c:spPr>
          <c:invertIfNegative val="0"/>
          <c:cat>
            <c:strRef>
              <c:f>Sheet2!$C$38:$I$38</c:f>
              <c:strCache>
                <c:ptCount val="7"/>
                <c:pt idx="0">
                  <c:v>2015年</c:v>
                </c:pt>
                <c:pt idx="1">
                  <c:v>2020年</c:v>
                </c:pt>
                <c:pt idx="2">
                  <c:v>2025年</c:v>
                </c:pt>
                <c:pt idx="3">
                  <c:v>2030年</c:v>
                </c:pt>
                <c:pt idx="4">
                  <c:v>2035年</c:v>
                </c:pt>
                <c:pt idx="5">
                  <c:v>2040年</c:v>
                </c:pt>
                <c:pt idx="6">
                  <c:v>2045年</c:v>
                </c:pt>
              </c:strCache>
            </c:strRef>
          </c:cat>
          <c:val>
            <c:numRef>
              <c:f>Sheet2!$C$42:$I$42</c:f>
              <c:numCache>
                <c:formatCode>General</c:formatCode>
                <c:ptCount val="7"/>
                <c:pt idx="0">
                  <c:v>2037</c:v>
                </c:pt>
                <c:pt idx="1">
                  <c:v>2040</c:v>
                </c:pt>
                <c:pt idx="2">
                  <c:v>2088</c:v>
                </c:pt>
                <c:pt idx="3">
                  <c:v>2134</c:v>
                </c:pt>
                <c:pt idx="4">
                  <c:v>2099</c:v>
                </c:pt>
                <c:pt idx="5">
                  <c:v>1995</c:v>
                </c:pt>
                <c:pt idx="6">
                  <c:v>1788</c:v>
                </c:pt>
              </c:numCache>
            </c:numRef>
          </c:val>
          <c:extLst>
            <c:ext xmlns:c16="http://schemas.microsoft.com/office/drawing/2014/chart" uri="{C3380CC4-5D6E-409C-BE32-E72D297353CC}">
              <c16:uniqueId val="{00000003-3153-4CF7-9196-C143FA6BBBE3}"/>
            </c:ext>
          </c:extLst>
        </c:ser>
        <c:dLbls>
          <c:showLegendKey val="0"/>
          <c:showVal val="0"/>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230822504"/>
        <c:axId val="230822896"/>
      </c:barChart>
      <c:catAx>
        <c:axId val="23082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crossAx val="230822896"/>
        <c:crosses val="autoZero"/>
        <c:auto val="1"/>
        <c:lblAlgn val="ctr"/>
        <c:lblOffset val="100"/>
        <c:noMultiLvlLbl val="0"/>
      </c:catAx>
      <c:valAx>
        <c:axId val="230822896"/>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0822504"/>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41583387242406E-2"/>
          <c:y val="3.709871285377276E-2"/>
          <c:w val="0.89925312346178277"/>
          <c:h val="0.82512598937307469"/>
        </c:manualLayout>
      </c:layout>
      <c:lineChart>
        <c:grouping val="standard"/>
        <c:varyColors val="0"/>
        <c:ser>
          <c:idx val="0"/>
          <c:order val="0"/>
          <c:tx>
            <c:strRef>
              <c:f>Sheet1!$B$2</c:f>
              <c:strCache>
                <c:ptCount val="1"/>
                <c:pt idx="0">
                  <c:v>全国</c:v>
                </c:pt>
              </c:strCache>
            </c:strRef>
          </c:tx>
          <c:spPr>
            <a:ln w="28575" cap="rnd">
              <a:solidFill>
                <a:srgbClr val="FF0000"/>
              </a:solidFill>
              <a:round/>
            </a:ln>
            <a:effectLst/>
          </c:spPr>
          <c:marker>
            <c:symbol val="none"/>
          </c:marker>
          <c:cat>
            <c:numRef>
              <c:f>Sheet1!$A$3:$A$9</c:f>
              <c:numCache>
                <c:formatCode>General</c:formatCode>
                <c:ptCount val="7"/>
                <c:pt idx="0">
                  <c:v>2015</c:v>
                </c:pt>
                <c:pt idx="1">
                  <c:v>2020</c:v>
                </c:pt>
                <c:pt idx="2">
                  <c:v>2025</c:v>
                </c:pt>
                <c:pt idx="3">
                  <c:v>2030</c:v>
                </c:pt>
                <c:pt idx="4">
                  <c:v>2035</c:v>
                </c:pt>
                <c:pt idx="5">
                  <c:v>2040</c:v>
                </c:pt>
                <c:pt idx="6">
                  <c:v>2045</c:v>
                </c:pt>
              </c:numCache>
            </c:numRef>
          </c:cat>
          <c:val>
            <c:numRef>
              <c:f>Sheet1!$B$3:$B$9</c:f>
              <c:numCache>
                <c:formatCode>General</c:formatCode>
                <c:ptCount val="7"/>
                <c:pt idx="0">
                  <c:v>28.3</c:v>
                </c:pt>
                <c:pt idx="1">
                  <c:v>30.9</c:v>
                </c:pt>
                <c:pt idx="2">
                  <c:v>32.5</c:v>
                </c:pt>
                <c:pt idx="3">
                  <c:v>33.700000000000003</c:v>
                </c:pt>
                <c:pt idx="4">
                  <c:v>35.200000000000003</c:v>
                </c:pt>
                <c:pt idx="5">
                  <c:v>37.6</c:v>
                </c:pt>
                <c:pt idx="6">
                  <c:v>39.1</c:v>
                </c:pt>
              </c:numCache>
            </c:numRef>
          </c:val>
          <c:smooth val="0"/>
          <c:extLst>
            <c:ext xmlns:c16="http://schemas.microsoft.com/office/drawing/2014/chart" uri="{C3380CC4-5D6E-409C-BE32-E72D297353CC}">
              <c16:uniqueId val="{00000000-C016-4CEC-885D-9C41A06D8AD9}"/>
            </c:ext>
          </c:extLst>
        </c:ser>
        <c:ser>
          <c:idx val="1"/>
          <c:order val="1"/>
          <c:tx>
            <c:strRef>
              <c:f>Sheet1!$C$2</c:f>
              <c:strCache>
                <c:ptCount val="1"/>
                <c:pt idx="0">
                  <c:v>鳥取県</c:v>
                </c:pt>
              </c:strCache>
            </c:strRef>
          </c:tx>
          <c:spPr>
            <a:ln w="28575" cap="rnd">
              <a:solidFill>
                <a:schemeClr val="accent2"/>
              </a:solidFill>
              <a:prstDash val="sysDash"/>
              <a:round/>
            </a:ln>
            <a:effectLst/>
          </c:spPr>
          <c:marker>
            <c:symbol val="none"/>
          </c:marker>
          <c:cat>
            <c:numRef>
              <c:f>Sheet1!$A$3:$A$9</c:f>
              <c:numCache>
                <c:formatCode>General</c:formatCode>
                <c:ptCount val="7"/>
                <c:pt idx="0">
                  <c:v>2015</c:v>
                </c:pt>
                <c:pt idx="1">
                  <c:v>2020</c:v>
                </c:pt>
                <c:pt idx="2">
                  <c:v>2025</c:v>
                </c:pt>
                <c:pt idx="3">
                  <c:v>2030</c:v>
                </c:pt>
                <c:pt idx="4">
                  <c:v>2035</c:v>
                </c:pt>
                <c:pt idx="5">
                  <c:v>2040</c:v>
                </c:pt>
                <c:pt idx="6">
                  <c:v>2045</c:v>
                </c:pt>
              </c:numCache>
            </c:numRef>
          </c:cat>
          <c:val>
            <c:numRef>
              <c:f>Sheet1!$C$3:$C$9</c:f>
              <c:numCache>
                <c:formatCode>0.0</c:formatCode>
                <c:ptCount val="7"/>
                <c:pt idx="0">
                  <c:v>29.727382590362389</c:v>
                </c:pt>
                <c:pt idx="1">
                  <c:v>32.408643934669023</c:v>
                </c:pt>
                <c:pt idx="2">
                  <c:v>33.999817418634848</c:v>
                </c:pt>
                <c:pt idx="3">
                  <c:v>34.918596430058791</c:v>
                </c:pt>
                <c:pt idx="4">
                  <c:v>35.615577508673589</c:v>
                </c:pt>
                <c:pt idx="5">
                  <c:v>37.437626547158146</c:v>
                </c:pt>
                <c:pt idx="6">
                  <c:v>38.69738634514156</c:v>
                </c:pt>
              </c:numCache>
            </c:numRef>
          </c:val>
          <c:smooth val="0"/>
          <c:extLst>
            <c:ext xmlns:c16="http://schemas.microsoft.com/office/drawing/2014/chart" uri="{C3380CC4-5D6E-409C-BE32-E72D297353CC}">
              <c16:uniqueId val="{00000001-C016-4CEC-885D-9C41A06D8AD9}"/>
            </c:ext>
          </c:extLst>
        </c:ser>
        <c:ser>
          <c:idx val="2"/>
          <c:order val="2"/>
          <c:tx>
            <c:strRef>
              <c:f>Sheet1!$D$2</c:f>
              <c:strCache>
                <c:ptCount val="1"/>
                <c:pt idx="0">
                  <c:v>鳥取市</c:v>
                </c:pt>
              </c:strCache>
            </c:strRef>
          </c:tx>
          <c:spPr>
            <a:ln w="28575" cap="rnd">
              <a:solidFill>
                <a:schemeClr val="accent3"/>
              </a:solidFill>
              <a:round/>
            </a:ln>
            <a:effectLst/>
          </c:spPr>
          <c:marker>
            <c:symbol val="none"/>
          </c:marker>
          <c:cat>
            <c:numRef>
              <c:f>Sheet1!$A$3:$A$9</c:f>
              <c:numCache>
                <c:formatCode>General</c:formatCode>
                <c:ptCount val="7"/>
                <c:pt idx="0">
                  <c:v>2015</c:v>
                </c:pt>
                <c:pt idx="1">
                  <c:v>2020</c:v>
                </c:pt>
                <c:pt idx="2">
                  <c:v>2025</c:v>
                </c:pt>
                <c:pt idx="3">
                  <c:v>2030</c:v>
                </c:pt>
                <c:pt idx="4">
                  <c:v>2035</c:v>
                </c:pt>
                <c:pt idx="5">
                  <c:v>2040</c:v>
                </c:pt>
                <c:pt idx="6">
                  <c:v>2045</c:v>
                </c:pt>
              </c:numCache>
            </c:numRef>
          </c:cat>
          <c:val>
            <c:numRef>
              <c:f>Sheet1!$D$3:$D$9</c:f>
              <c:numCache>
                <c:formatCode>0.0</c:formatCode>
                <c:ptCount val="7"/>
                <c:pt idx="0">
                  <c:v>26.609435413515602</c:v>
                </c:pt>
                <c:pt idx="1">
                  <c:v>29.67607381398664</c:v>
                </c:pt>
                <c:pt idx="2">
                  <c:v>31.691583655324951</c:v>
                </c:pt>
                <c:pt idx="3">
                  <c:v>33.135941893947475</c:v>
                </c:pt>
                <c:pt idx="4">
                  <c:v>34.233123123821933</c:v>
                </c:pt>
                <c:pt idx="5">
                  <c:v>36.203248434288625</c:v>
                </c:pt>
                <c:pt idx="6">
                  <c:v>37.605778760387281</c:v>
                </c:pt>
              </c:numCache>
            </c:numRef>
          </c:val>
          <c:smooth val="0"/>
          <c:extLst>
            <c:ext xmlns:c16="http://schemas.microsoft.com/office/drawing/2014/chart" uri="{C3380CC4-5D6E-409C-BE32-E72D297353CC}">
              <c16:uniqueId val="{00000002-C016-4CEC-885D-9C41A06D8AD9}"/>
            </c:ext>
          </c:extLst>
        </c:ser>
        <c:ser>
          <c:idx val="3"/>
          <c:order val="3"/>
          <c:tx>
            <c:strRef>
              <c:f>Sheet1!$E$2</c:f>
              <c:strCache>
                <c:ptCount val="1"/>
                <c:pt idx="0">
                  <c:v>岩美町</c:v>
                </c:pt>
              </c:strCache>
            </c:strRef>
          </c:tx>
          <c:spPr>
            <a:ln w="28575" cap="rnd">
              <a:solidFill>
                <a:schemeClr val="accent4"/>
              </a:solidFill>
              <a:round/>
            </a:ln>
            <a:effectLst/>
          </c:spPr>
          <c:marker>
            <c:symbol val="none"/>
          </c:marker>
          <c:cat>
            <c:numRef>
              <c:f>Sheet1!$A$3:$A$9</c:f>
              <c:numCache>
                <c:formatCode>General</c:formatCode>
                <c:ptCount val="7"/>
                <c:pt idx="0">
                  <c:v>2015</c:v>
                </c:pt>
                <c:pt idx="1">
                  <c:v>2020</c:v>
                </c:pt>
                <c:pt idx="2">
                  <c:v>2025</c:v>
                </c:pt>
                <c:pt idx="3">
                  <c:v>2030</c:v>
                </c:pt>
                <c:pt idx="4">
                  <c:v>2035</c:v>
                </c:pt>
                <c:pt idx="5">
                  <c:v>2040</c:v>
                </c:pt>
                <c:pt idx="6">
                  <c:v>2045</c:v>
                </c:pt>
              </c:numCache>
            </c:numRef>
          </c:cat>
          <c:val>
            <c:numRef>
              <c:f>Sheet1!$E$3:$E$9</c:f>
              <c:numCache>
                <c:formatCode>0.0</c:formatCode>
                <c:ptCount val="7"/>
                <c:pt idx="0">
                  <c:v>34.131475838049631</c:v>
                </c:pt>
                <c:pt idx="1">
                  <c:v>38.556038556038558</c:v>
                </c:pt>
                <c:pt idx="2">
                  <c:v>42.140571782433689</c:v>
                </c:pt>
                <c:pt idx="3">
                  <c:v>44.311377245508979</c:v>
                </c:pt>
                <c:pt idx="4">
                  <c:v>45.463621614875827</c:v>
                </c:pt>
                <c:pt idx="5">
                  <c:v>47.499301480860574</c:v>
                </c:pt>
                <c:pt idx="6">
                  <c:v>49.604054482103258</c:v>
                </c:pt>
              </c:numCache>
            </c:numRef>
          </c:val>
          <c:smooth val="0"/>
          <c:extLst>
            <c:ext xmlns:c16="http://schemas.microsoft.com/office/drawing/2014/chart" uri="{C3380CC4-5D6E-409C-BE32-E72D297353CC}">
              <c16:uniqueId val="{00000003-C016-4CEC-885D-9C41A06D8AD9}"/>
            </c:ext>
          </c:extLst>
        </c:ser>
        <c:ser>
          <c:idx val="4"/>
          <c:order val="4"/>
          <c:tx>
            <c:strRef>
              <c:f>Sheet1!$F$2</c:f>
              <c:strCache>
                <c:ptCount val="1"/>
                <c:pt idx="0">
                  <c:v>若桜町</c:v>
                </c:pt>
              </c:strCache>
            </c:strRef>
          </c:tx>
          <c:spPr>
            <a:ln w="28575" cap="rnd">
              <a:solidFill>
                <a:schemeClr val="accent1"/>
              </a:solidFill>
              <a:round/>
            </a:ln>
            <a:effectLst/>
          </c:spPr>
          <c:marker>
            <c:symbol val="none"/>
          </c:marker>
          <c:cat>
            <c:numRef>
              <c:f>Sheet1!$A$3:$A$9</c:f>
              <c:numCache>
                <c:formatCode>General</c:formatCode>
                <c:ptCount val="7"/>
                <c:pt idx="0">
                  <c:v>2015</c:v>
                </c:pt>
                <c:pt idx="1">
                  <c:v>2020</c:v>
                </c:pt>
                <c:pt idx="2">
                  <c:v>2025</c:v>
                </c:pt>
                <c:pt idx="3">
                  <c:v>2030</c:v>
                </c:pt>
                <c:pt idx="4">
                  <c:v>2035</c:v>
                </c:pt>
                <c:pt idx="5">
                  <c:v>2040</c:v>
                </c:pt>
                <c:pt idx="6">
                  <c:v>2045</c:v>
                </c:pt>
              </c:numCache>
            </c:numRef>
          </c:cat>
          <c:val>
            <c:numRef>
              <c:f>Sheet1!$F$3:$F$9</c:f>
              <c:numCache>
                <c:formatCode>0.0</c:formatCode>
                <c:ptCount val="7"/>
                <c:pt idx="0">
                  <c:v>45.182012847965744</c:v>
                </c:pt>
                <c:pt idx="1">
                  <c:v>48.960169192809303</c:v>
                </c:pt>
                <c:pt idx="2">
                  <c:v>52.28384991843393</c:v>
                </c:pt>
                <c:pt idx="3">
                  <c:v>54.942965779467677</c:v>
                </c:pt>
                <c:pt idx="4">
                  <c:v>54.747362576346468</c:v>
                </c:pt>
                <c:pt idx="5">
                  <c:v>57.255416940249503</c:v>
                </c:pt>
                <c:pt idx="6">
                  <c:v>60.426540284360186</c:v>
                </c:pt>
              </c:numCache>
            </c:numRef>
          </c:val>
          <c:smooth val="0"/>
          <c:extLst>
            <c:ext xmlns:c16="http://schemas.microsoft.com/office/drawing/2014/chart" uri="{C3380CC4-5D6E-409C-BE32-E72D297353CC}">
              <c16:uniqueId val="{00000004-C016-4CEC-885D-9C41A06D8AD9}"/>
            </c:ext>
          </c:extLst>
        </c:ser>
        <c:ser>
          <c:idx val="5"/>
          <c:order val="5"/>
          <c:tx>
            <c:strRef>
              <c:f>Sheet1!$G$2</c:f>
              <c:strCache>
                <c:ptCount val="1"/>
                <c:pt idx="0">
                  <c:v>智頭町</c:v>
                </c:pt>
              </c:strCache>
            </c:strRef>
          </c:tx>
          <c:spPr>
            <a:ln w="28575" cap="rnd">
              <a:solidFill>
                <a:schemeClr val="accent6"/>
              </a:solidFill>
              <a:round/>
            </a:ln>
            <a:effectLst/>
          </c:spPr>
          <c:marker>
            <c:symbol val="none"/>
          </c:marker>
          <c:cat>
            <c:numRef>
              <c:f>Sheet1!$A$3:$A$9</c:f>
              <c:numCache>
                <c:formatCode>General</c:formatCode>
                <c:ptCount val="7"/>
                <c:pt idx="0">
                  <c:v>2015</c:v>
                </c:pt>
                <c:pt idx="1">
                  <c:v>2020</c:v>
                </c:pt>
                <c:pt idx="2">
                  <c:v>2025</c:v>
                </c:pt>
                <c:pt idx="3">
                  <c:v>2030</c:v>
                </c:pt>
                <c:pt idx="4">
                  <c:v>2035</c:v>
                </c:pt>
                <c:pt idx="5">
                  <c:v>2040</c:v>
                </c:pt>
                <c:pt idx="6">
                  <c:v>2045</c:v>
                </c:pt>
              </c:numCache>
            </c:numRef>
          </c:cat>
          <c:val>
            <c:numRef>
              <c:f>Sheet1!$G$3:$G$9</c:f>
              <c:numCache>
                <c:formatCode>0.0</c:formatCode>
                <c:ptCount val="7"/>
                <c:pt idx="0">
                  <c:v>38.887335756220295</c:v>
                </c:pt>
                <c:pt idx="1">
                  <c:v>43.51156733568255</c:v>
                </c:pt>
                <c:pt idx="2">
                  <c:v>47.536732929991352</c:v>
                </c:pt>
                <c:pt idx="3">
                  <c:v>49.715518932705514</c:v>
                </c:pt>
                <c:pt idx="4">
                  <c:v>51.165396683101747</c:v>
                </c:pt>
                <c:pt idx="5">
                  <c:v>52.669589889089508</c:v>
                </c:pt>
                <c:pt idx="6">
                  <c:v>54.259818731117825</c:v>
                </c:pt>
              </c:numCache>
            </c:numRef>
          </c:val>
          <c:smooth val="0"/>
          <c:extLst>
            <c:ext xmlns:c16="http://schemas.microsoft.com/office/drawing/2014/chart" uri="{C3380CC4-5D6E-409C-BE32-E72D297353CC}">
              <c16:uniqueId val="{00000005-C016-4CEC-885D-9C41A06D8AD9}"/>
            </c:ext>
          </c:extLst>
        </c:ser>
        <c:ser>
          <c:idx val="6"/>
          <c:order val="6"/>
          <c:tx>
            <c:strRef>
              <c:f>Sheet1!$H$2</c:f>
              <c:strCache>
                <c:ptCount val="1"/>
                <c:pt idx="0">
                  <c:v>八頭町</c:v>
                </c:pt>
              </c:strCache>
            </c:strRef>
          </c:tx>
          <c:spPr>
            <a:ln w="28575" cap="rnd">
              <a:solidFill>
                <a:srgbClr val="7030A0"/>
              </a:solidFill>
              <a:round/>
            </a:ln>
            <a:effectLst/>
          </c:spPr>
          <c:marker>
            <c:symbol val="none"/>
          </c:marker>
          <c:cat>
            <c:numRef>
              <c:f>Sheet1!$A$3:$A$9</c:f>
              <c:numCache>
                <c:formatCode>General</c:formatCode>
                <c:ptCount val="7"/>
                <c:pt idx="0">
                  <c:v>2015</c:v>
                </c:pt>
                <c:pt idx="1">
                  <c:v>2020</c:v>
                </c:pt>
                <c:pt idx="2">
                  <c:v>2025</c:v>
                </c:pt>
                <c:pt idx="3">
                  <c:v>2030</c:v>
                </c:pt>
                <c:pt idx="4">
                  <c:v>2035</c:v>
                </c:pt>
                <c:pt idx="5">
                  <c:v>2040</c:v>
                </c:pt>
                <c:pt idx="6">
                  <c:v>2045</c:v>
                </c:pt>
              </c:numCache>
            </c:numRef>
          </c:cat>
          <c:val>
            <c:numRef>
              <c:f>Sheet1!$H$3:$H$9</c:f>
              <c:numCache>
                <c:formatCode>0.0</c:formatCode>
                <c:ptCount val="7"/>
                <c:pt idx="0">
                  <c:v>32.045922873123345</c:v>
                </c:pt>
                <c:pt idx="1">
                  <c:v>36.487266662390141</c:v>
                </c:pt>
                <c:pt idx="2">
                  <c:v>39.869050971557307</c:v>
                </c:pt>
                <c:pt idx="3">
                  <c:v>42.291569632044713</c:v>
                </c:pt>
                <c:pt idx="4">
                  <c:v>43.808703145196034</c:v>
                </c:pt>
                <c:pt idx="5">
                  <c:v>46.485700436257879</c:v>
                </c:pt>
                <c:pt idx="6">
                  <c:v>48.847468843057243</c:v>
                </c:pt>
              </c:numCache>
            </c:numRef>
          </c:val>
          <c:smooth val="0"/>
          <c:extLst>
            <c:ext xmlns:c16="http://schemas.microsoft.com/office/drawing/2014/chart" uri="{C3380CC4-5D6E-409C-BE32-E72D297353CC}">
              <c16:uniqueId val="{00000006-C016-4CEC-885D-9C41A06D8AD9}"/>
            </c:ext>
          </c:extLst>
        </c:ser>
        <c:ser>
          <c:idx val="7"/>
          <c:order val="7"/>
          <c:tx>
            <c:strRef>
              <c:f>Sheet1!$I$2</c:f>
              <c:strCache>
                <c:ptCount val="1"/>
                <c:pt idx="0">
                  <c:v>新温泉町</c:v>
                </c:pt>
              </c:strCache>
            </c:strRef>
          </c:tx>
          <c:spPr>
            <a:ln w="28575" cap="rnd">
              <a:solidFill>
                <a:schemeClr val="accent2">
                  <a:lumMod val="60000"/>
                </a:schemeClr>
              </a:solidFill>
              <a:round/>
            </a:ln>
            <a:effectLst/>
          </c:spPr>
          <c:marker>
            <c:symbol val="none"/>
          </c:marker>
          <c:cat>
            <c:numRef>
              <c:f>Sheet1!$A$3:$A$9</c:f>
              <c:numCache>
                <c:formatCode>General</c:formatCode>
                <c:ptCount val="7"/>
                <c:pt idx="0">
                  <c:v>2015</c:v>
                </c:pt>
                <c:pt idx="1">
                  <c:v>2020</c:v>
                </c:pt>
                <c:pt idx="2">
                  <c:v>2025</c:v>
                </c:pt>
                <c:pt idx="3">
                  <c:v>2030</c:v>
                </c:pt>
                <c:pt idx="4">
                  <c:v>2035</c:v>
                </c:pt>
                <c:pt idx="5">
                  <c:v>2040</c:v>
                </c:pt>
                <c:pt idx="6">
                  <c:v>2045</c:v>
                </c:pt>
              </c:numCache>
            </c:numRef>
          </c:cat>
          <c:val>
            <c:numRef>
              <c:f>Sheet1!$I$3:$I$9</c:f>
              <c:numCache>
                <c:formatCode>0.0</c:formatCode>
                <c:ptCount val="7"/>
                <c:pt idx="0">
                  <c:v>36.891828058573452</c:v>
                </c:pt>
                <c:pt idx="1">
                  <c:v>40.751022793687902</c:v>
                </c:pt>
                <c:pt idx="2">
                  <c:v>44.086963446683129</c:v>
                </c:pt>
                <c:pt idx="3">
                  <c:v>45.951134380453752</c:v>
                </c:pt>
                <c:pt idx="4">
                  <c:v>46.914291198771473</c:v>
                </c:pt>
                <c:pt idx="5">
                  <c:v>48.357508532423211</c:v>
                </c:pt>
                <c:pt idx="6">
                  <c:v>50.366278371562387</c:v>
                </c:pt>
              </c:numCache>
            </c:numRef>
          </c:val>
          <c:smooth val="0"/>
          <c:extLst>
            <c:ext xmlns:c16="http://schemas.microsoft.com/office/drawing/2014/chart" uri="{C3380CC4-5D6E-409C-BE32-E72D297353CC}">
              <c16:uniqueId val="{00000007-C016-4CEC-885D-9C41A06D8AD9}"/>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06976928"/>
        <c:axId val="306976536"/>
      </c:lineChart>
      <c:catAx>
        <c:axId val="30697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mn-lt"/>
                <a:ea typeface="+mn-ea"/>
                <a:cs typeface="+mn-cs"/>
              </a:defRPr>
            </a:pPr>
            <a:endParaRPr lang="ja-JP"/>
          </a:p>
        </c:txPr>
        <c:crossAx val="306976536"/>
        <c:crosses val="autoZero"/>
        <c:auto val="1"/>
        <c:lblAlgn val="ctr"/>
        <c:lblOffset val="100"/>
        <c:noMultiLvlLbl val="0"/>
      </c:catAx>
      <c:valAx>
        <c:axId val="306976536"/>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306976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'mc060000 (2)'!$B$5</c:f>
              <c:strCache>
                <c:ptCount val="1"/>
                <c:pt idx="0">
                  <c:v>病院</c:v>
                </c:pt>
              </c:strCache>
            </c:strRef>
          </c:tx>
          <c:spPr>
            <a:ln w="38100" cap="rnd">
              <a:solidFill>
                <a:schemeClr val="accent5">
                  <a:lumMod val="75000"/>
                </a:schemeClr>
              </a:solidFill>
              <a:round/>
            </a:ln>
            <a:effectLst/>
          </c:spPr>
          <c:marker>
            <c:symbol val="none"/>
          </c:marker>
          <c:cat>
            <c:numRef>
              <c:f>'mc060000 (2)'!$A$6:$A$72</c:f>
              <c:numCache>
                <c:formatCode>General</c:formatCode>
                <c:ptCount val="67"/>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numCache>
            </c:numRef>
          </c:cat>
          <c:val>
            <c:numRef>
              <c:f>'mc060000 (2)'!$B$6:$B$72</c:f>
              <c:numCache>
                <c:formatCode>General</c:formatCode>
                <c:ptCount val="67"/>
                <c:pt idx="0">
                  <c:v>9.1</c:v>
                </c:pt>
                <c:pt idx="1">
                  <c:v>9.6999999999999993</c:v>
                </c:pt>
                <c:pt idx="2">
                  <c:v>10.1</c:v>
                </c:pt>
                <c:pt idx="3">
                  <c:v>11.4</c:v>
                </c:pt>
                <c:pt idx="4">
                  <c:v>12.3</c:v>
                </c:pt>
                <c:pt idx="5">
                  <c:v>13</c:v>
                </c:pt>
                <c:pt idx="6">
                  <c:v>14.1</c:v>
                </c:pt>
                <c:pt idx="7">
                  <c:v>16</c:v>
                </c:pt>
                <c:pt idx="8">
                  <c:v>17</c:v>
                </c:pt>
                <c:pt idx="9">
                  <c:v>18.2</c:v>
                </c:pt>
                <c:pt idx="10">
                  <c:v>19.399999999999999</c:v>
                </c:pt>
                <c:pt idx="11">
                  <c:v>20.399999999999999</c:v>
                </c:pt>
                <c:pt idx="12">
                  <c:v>22.3</c:v>
                </c:pt>
                <c:pt idx="13">
                  <c:v>24.1</c:v>
                </c:pt>
                <c:pt idx="14">
                  <c:v>24.6</c:v>
                </c:pt>
                <c:pt idx="15">
                  <c:v>26.8</c:v>
                </c:pt>
                <c:pt idx="16">
                  <c:v>28.6</c:v>
                </c:pt>
                <c:pt idx="17">
                  <c:v>30.2</c:v>
                </c:pt>
                <c:pt idx="18">
                  <c:v>31.9</c:v>
                </c:pt>
                <c:pt idx="19">
                  <c:v>32.9</c:v>
                </c:pt>
                <c:pt idx="20">
                  <c:v>34.9</c:v>
                </c:pt>
                <c:pt idx="21">
                  <c:v>37.200000000000003</c:v>
                </c:pt>
                <c:pt idx="22">
                  <c:v>39.1</c:v>
                </c:pt>
                <c:pt idx="23">
                  <c:v>40.4</c:v>
                </c:pt>
                <c:pt idx="24">
                  <c:v>41.8</c:v>
                </c:pt>
                <c:pt idx="25">
                  <c:v>43.5</c:v>
                </c:pt>
                <c:pt idx="26">
                  <c:v>45.7</c:v>
                </c:pt>
                <c:pt idx="27">
                  <c:v>47.8</c:v>
                </c:pt>
                <c:pt idx="28">
                  <c:v>50.7</c:v>
                </c:pt>
                <c:pt idx="29">
                  <c:v>52.1</c:v>
                </c:pt>
                <c:pt idx="30">
                  <c:v>55</c:v>
                </c:pt>
                <c:pt idx="31">
                  <c:v>57.8</c:v>
                </c:pt>
                <c:pt idx="32">
                  <c:v>58.6</c:v>
                </c:pt>
                <c:pt idx="33">
                  <c:v>60.7</c:v>
                </c:pt>
                <c:pt idx="34">
                  <c:v>63</c:v>
                </c:pt>
                <c:pt idx="35">
                  <c:v>64.599999999999994</c:v>
                </c:pt>
                <c:pt idx="36">
                  <c:v>66.7</c:v>
                </c:pt>
                <c:pt idx="37">
                  <c:v>68.099999999999994</c:v>
                </c:pt>
                <c:pt idx="38">
                  <c:v>70.599999999999994</c:v>
                </c:pt>
                <c:pt idx="39">
                  <c:v>71.599999999999994</c:v>
                </c:pt>
                <c:pt idx="40">
                  <c:v>72.400000000000006</c:v>
                </c:pt>
                <c:pt idx="41">
                  <c:v>73.3</c:v>
                </c:pt>
                <c:pt idx="42">
                  <c:v>73.7</c:v>
                </c:pt>
                <c:pt idx="43">
                  <c:v>73.599999999999994</c:v>
                </c:pt>
                <c:pt idx="44">
                  <c:v>74.099999999999994</c:v>
                </c:pt>
                <c:pt idx="45">
                  <c:v>75.7</c:v>
                </c:pt>
                <c:pt idx="46">
                  <c:v>76.2</c:v>
                </c:pt>
                <c:pt idx="47">
                  <c:v>76.2</c:v>
                </c:pt>
                <c:pt idx="48">
                  <c:v>77.099999999999994</c:v>
                </c:pt>
                <c:pt idx="49">
                  <c:v>78.2</c:v>
                </c:pt>
                <c:pt idx="50">
                  <c:v>78.400000000000006</c:v>
                </c:pt>
                <c:pt idx="51">
                  <c:v>78.599999999999994</c:v>
                </c:pt>
                <c:pt idx="52">
                  <c:v>78.900000000000006</c:v>
                </c:pt>
                <c:pt idx="53">
                  <c:v>79.599999999999994</c:v>
                </c:pt>
                <c:pt idx="54">
                  <c:v>79.8</c:v>
                </c:pt>
                <c:pt idx="55">
                  <c:v>79.7</c:v>
                </c:pt>
                <c:pt idx="56">
                  <c:v>79.400000000000006</c:v>
                </c:pt>
                <c:pt idx="57">
                  <c:v>78.599999999999994</c:v>
                </c:pt>
                <c:pt idx="58">
                  <c:v>78.400000000000006</c:v>
                </c:pt>
                <c:pt idx="59">
                  <c:v>77.900000000000006</c:v>
                </c:pt>
                <c:pt idx="60">
                  <c:v>76.2</c:v>
                </c:pt>
                <c:pt idx="61">
                  <c:v>76.3</c:v>
                </c:pt>
                <c:pt idx="62">
                  <c:v>75.599999999999994</c:v>
                </c:pt>
                <c:pt idx="63">
                  <c:v>75.2</c:v>
                </c:pt>
                <c:pt idx="64">
                  <c:v>74.599999999999994</c:v>
                </c:pt>
                <c:pt idx="65">
                  <c:v>73.900000000000006</c:v>
                </c:pt>
                <c:pt idx="66">
                  <c:v>73</c:v>
                </c:pt>
              </c:numCache>
            </c:numRef>
          </c:val>
          <c:smooth val="0"/>
          <c:extLst>
            <c:ext xmlns:c16="http://schemas.microsoft.com/office/drawing/2014/chart" uri="{C3380CC4-5D6E-409C-BE32-E72D297353CC}">
              <c16:uniqueId val="{00000000-A1DC-425F-AF13-28F5ECAB7CEC}"/>
            </c:ext>
          </c:extLst>
        </c:ser>
        <c:ser>
          <c:idx val="1"/>
          <c:order val="1"/>
          <c:tx>
            <c:strRef>
              <c:f>'mc060000 (2)'!$C$5</c:f>
              <c:strCache>
                <c:ptCount val="1"/>
                <c:pt idx="0">
                  <c:v>診療所</c:v>
                </c:pt>
              </c:strCache>
            </c:strRef>
          </c:tx>
          <c:spPr>
            <a:ln w="28575" cap="rnd">
              <a:solidFill>
                <a:schemeClr val="accent2"/>
              </a:solidFill>
              <a:round/>
            </a:ln>
            <a:effectLst/>
          </c:spPr>
          <c:marker>
            <c:symbol val="none"/>
          </c:marker>
          <c:cat>
            <c:numRef>
              <c:f>'mc060000 (2)'!$A$6:$A$72</c:f>
              <c:numCache>
                <c:formatCode>General</c:formatCode>
                <c:ptCount val="67"/>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numCache>
            </c:numRef>
          </c:cat>
          <c:val>
            <c:numRef>
              <c:f>'mc060000 (2)'!$C$6:$C$72</c:f>
              <c:numCache>
                <c:formatCode>General</c:formatCode>
                <c:ptCount val="67"/>
                <c:pt idx="0">
                  <c:v>2.6</c:v>
                </c:pt>
                <c:pt idx="1">
                  <c:v>2.7</c:v>
                </c:pt>
                <c:pt idx="2">
                  <c:v>2.7</c:v>
                </c:pt>
                <c:pt idx="3">
                  <c:v>3</c:v>
                </c:pt>
                <c:pt idx="4">
                  <c:v>3.1</c:v>
                </c:pt>
                <c:pt idx="5">
                  <c:v>3.2</c:v>
                </c:pt>
                <c:pt idx="6">
                  <c:v>3.3</c:v>
                </c:pt>
                <c:pt idx="7">
                  <c:v>3.5</c:v>
                </c:pt>
                <c:pt idx="8">
                  <c:v>3.6</c:v>
                </c:pt>
                <c:pt idx="9">
                  <c:v>3.7</c:v>
                </c:pt>
                <c:pt idx="10">
                  <c:v>3.9</c:v>
                </c:pt>
                <c:pt idx="11">
                  <c:v>3.9</c:v>
                </c:pt>
                <c:pt idx="12">
                  <c:v>4</c:v>
                </c:pt>
                <c:pt idx="13">
                  <c:v>4</c:v>
                </c:pt>
                <c:pt idx="14">
                  <c:v>3.9</c:v>
                </c:pt>
                <c:pt idx="15">
                  <c:v>3.9</c:v>
                </c:pt>
                <c:pt idx="16">
                  <c:v>4.0999999999999996</c:v>
                </c:pt>
                <c:pt idx="17">
                  <c:v>4.4000000000000004</c:v>
                </c:pt>
                <c:pt idx="18">
                  <c:v>4.5</c:v>
                </c:pt>
                <c:pt idx="19">
                  <c:v>4.5</c:v>
                </c:pt>
                <c:pt idx="20">
                  <c:v>4.7</c:v>
                </c:pt>
                <c:pt idx="21">
                  <c:v>4.8</c:v>
                </c:pt>
                <c:pt idx="22">
                  <c:v>5</c:v>
                </c:pt>
                <c:pt idx="23">
                  <c:v>5</c:v>
                </c:pt>
                <c:pt idx="24">
                  <c:v>4.9000000000000004</c:v>
                </c:pt>
                <c:pt idx="25">
                  <c:v>4.8</c:v>
                </c:pt>
                <c:pt idx="26">
                  <c:v>4.9000000000000004</c:v>
                </c:pt>
                <c:pt idx="27">
                  <c:v>4.9000000000000004</c:v>
                </c:pt>
                <c:pt idx="28">
                  <c:v>4.9000000000000004</c:v>
                </c:pt>
                <c:pt idx="29">
                  <c:v>4.9000000000000004</c:v>
                </c:pt>
                <c:pt idx="30">
                  <c:v>4.8</c:v>
                </c:pt>
                <c:pt idx="31">
                  <c:v>4.8</c:v>
                </c:pt>
                <c:pt idx="32">
                  <c:v>4.5</c:v>
                </c:pt>
                <c:pt idx="33">
                  <c:v>4.3</c:v>
                </c:pt>
                <c:pt idx="34">
                  <c:v>4.3</c:v>
                </c:pt>
                <c:pt idx="35">
                  <c:v>4.0999999999999996</c:v>
                </c:pt>
                <c:pt idx="36">
                  <c:v>4</c:v>
                </c:pt>
                <c:pt idx="37">
                  <c:v>3.8</c:v>
                </c:pt>
                <c:pt idx="38">
                  <c:v>3.6</c:v>
                </c:pt>
                <c:pt idx="39">
                  <c:v>3.4</c:v>
                </c:pt>
                <c:pt idx="40">
                  <c:v>3.4</c:v>
                </c:pt>
                <c:pt idx="41">
                  <c:v>3.3</c:v>
                </c:pt>
                <c:pt idx="42">
                  <c:v>3.2</c:v>
                </c:pt>
                <c:pt idx="43">
                  <c:v>3.1</c:v>
                </c:pt>
                <c:pt idx="44">
                  <c:v>3</c:v>
                </c:pt>
                <c:pt idx="45">
                  <c:v>2.9</c:v>
                </c:pt>
                <c:pt idx="46">
                  <c:v>2.9</c:v>
                </c:pt>
                <c:pt idx="47">
                  <c:v>2.8</c:v>
                </c:pt>
                <c:pt idx="48">
                  <c:v>2.9</c:v>
                </c:pt>
                <c:pt idx="49">
                  <c:v>2.8</c:v>
                </c:pt>
                <c:pt idx="50">
                  <c:v>2.8</c:v>
                </c:pt>
                <c:pt idx="51">
                  <c:v>2.8</c:v>
                </c:pt>
                <c:pt idx="52">
                  <c:v>2.7</c:v>
                </c:pt>
                <c:pt idx="53">
                  <c:v>2.7</c:v>
                </c:pt>
                <c:pt idx="54">
                  <c:v>2.6</c:v>
                </c:pt>
                <c:pt idx="55">
                  <c:v>2.6</c:v>
                </c:pt>
                <c:pt idx="56">
                  <c:v>2.6</c:v>
                </c:pt>
                <c:pt idx="57">
                  <c:v>2.5</c:v>
                </c:pt>
                <c:pt idx="58">
                  <c:v>2.4</c:v>
                </c:pt>
                <c:pt idx="59">
                  <c:v>2.4</c:v>
                </c:pt>
                <c:pt idx="60">
                  <c:v>2.2999999999999998</c:v>
                </c:pt>
                <c:pt idx="61">
                  <c:v>2.2999999999999998</c:v>
                </c:pt>
                <c:pt idx="62">
                  <c:v>2.2000000000000002</c:v>
                </c:pt>
                <c:pt idx="63">
                  <c:v>2.1</c:v>
                </c:pt>
                <c:pt idx="64">
                  <c:v>2</c:v>
                </c:pt>
                <c:pt idx="65">
                  <c:v>1.9</c:v>
                </c:pt>
                <c:pt idx="66">
                  <c:v>1.8</c:v>
                </c:pt>
              </c:numCache>
            </c:numRef>
          </c:val>
          <c:smooth val="0"/>
          <c:extLst>
            <c:ext xmlns:c16="http://schemas.microsoft.com/office/drawing/2014/chart" uri="{C3380CC4-5D6E-409C-BE32-E72D297353CC}">
              <c16:uniqueId val="{00000001-A1DC-425F-AF13-28F5ECAB7CEC}"/>
            </c:ext>
          </c:extLst>
        </c:ser>
        <c:ser>
          <c:idx val="2"/>
          <c:order val="2"/>
          <c:tx>
            <c:strRef>
              <c:f>'mc060000 (2)'!$D$5</c:f>
              <c:strCache>
                <c:ptCount val="1"/>
                <c:pt idx="0">
                  <c:v>介護老人保健施設</c:v>
                </c:pt>
              </c:strCache>
            </c:strRef>
          </c:tx>
          <c:spPr>
            <a:ln w="28575" cap="rnd">
              <a:solidFill>
                <a:schemeClr val="accent3"/>
              </a:solidFill>
              <a:round/>
            </a:ln>
            <a:effectLst/>
          </c:spPr>
          <c:marker>
            <c:symbol val="none"/>
          </c:marker>
          <c:cat>
            <c:numRef>
              <c:f>'mc060000 (2)'!$A$6:$A$72</c:f>
              <c:numCache>
                <c:formatCode>General</c:formatCode>
                <c:ptCount val="67"/>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numCache>
            </c:numRef>
          </c:cat>
          <c:val>
            <c:numRef>
              <c:f>'mc060000 (2)'!$D$6:$D$72</c:f>
              <c:numCache>
                <c:formatCode>General</c:formatCode>
                <c:ptCount val="6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0.1</c:v>
                </c:pt>
                <c:pt idx="41">
                  <c:v>0.1</c:v>
                </c:pt>
                <c:pt idx="42">
                  <c:v>0.1</c:v>
                </c:pt>
                <c:pt idx="43">
                  <c:v>0.2</c:v>
                </c:pt>
                <c:pt idx="44">
                  <c:v>0.2</c:v>
                </c:pt>
                <c:pt idx="45">
                  <c:v>0.3</c:v>
                </c:pt>
                <c:pt idx="46">
                  <c:v>0.3</c:v>
                </c:pt>
                <c:pt idx="47">
                  <c:v>0.4</c:v>
                </c:pt>
                <c:pt idx="48">
                  <c:v>0.4</c:v>
                </c:pt>
                <c:pt idx="49">
                  <c:v>0.5</c:v>
                </c:pt>
                <c:pt idx="50">
                  <c:v>0.6</c:v>
                </c:pt>
                <c:pt idx="51">
                  <c:v>0.6</c:v>
                </c:pt>
                <c:pt idx="52">
                  <c:v>0.6</c:v>
                </c:pt>
                <c:pt idx="53">
                  <c:v>0.6</c:v>
                </c:pt>
                <c:pt idx="54">
                  <c:v>0.7</c:v>
                </c:pt>
                <c:pt idx="55">
                  <c:v>0.8</c:v>
                </c:pt>
                <c:pt idx="56">
                  <c:v>0.8</c:v>
                </c:pt>
                <c:pt idx="57">
                  <c:v>1</c:v>
                </c:pt>
                <c:pt idx="58">
                  <c:v>1.1000000000000001</c:v>
                </c:pt>
                <c:pt idx="59">
                  <c:v>1.3</c:v>
                </c:pt>
                <c:pt idx="60">
                  <c:v>1.5</c:v>
                </c:pt>
                <c:pt idx="61">
                  <c:v>1.7</c:v>
                </c:pt>
                <c:pt idx="62">
                  <c:v>1.9</c:v>
                </c:pt>
                <c:pt idx="63">
                  <c:v>2</c:v>
                </c:pt>
                <c:pt idx="64">
                  <c:v>2.2999999999999998</c:v>
                </c:pt>
                <c:pt idx="65">
                  <c:v>2.2999999999999998</c:v>
                </c:pt>
                <c:pt idx="66">
                  <c:v>2.5</c:v>
                </c:pt>
              </c:numCache>
            </c:numRef>
          </c:val>
          <c:smooth val="0"/>
          <c:extLst>
            <c:ext xmlns:c16="http://schemas.microsoft.com/office/drawing/2014/chart" uri="{C3380CC4-5D6E-409C-BE32-E72D297353CC}">
              <c16:uniqueId val="{00000002-A1DC-425F-AF13-28F5ECAB7CEC}"/>
            </c:ext>
          </c:extLst>
        </c:ser>
        <c:ser>
          <c:idx val="3"/>
          <c:order val="3"/>
          <c:tx>
            <c:strRef>
              <c:f>'mc060000 (2)'!$E$5</c:f>
              <c:strCache>
                <c:ptCount val="1"/>
                <c:pt idx="0">
                  <c:v>老人ホーム</c:v>
                </c:pt>
              </c:strCache>
            </c:strRef>
          </c:tx>
          <c:spPr>
            <a:ln w="28575" cap="rnd">
              <a:solidFill>
                <a:schemeClr val="accent4"/>
              </a:solidFill>
              <a:round/>
            </a:ln>
            <a:effectLst/>
          </c:spPr>
          <c:marker>
            <c:symbol val="none"/>
          </c:marker>
          <c:cat>
            <c:numRef>
              <c:f>'mc060000 (2)'!$A$6:$A$72</c:f>
              <c:numCache>
                <c:formatCode>General</c:formatCode>
                <c:ptCount val="67"/>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numCache>
            </c:numRef>
          </c:cat>
          <c:val>
            <c:numRef>
              <c:f>'mc060000 (2)'!$E$6:$E$72</c:f>
              <c:numCache>
                <c:formatCode>General</c:formatCode>
                <c:ptCount val="6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1.5</c:v>
                </c:pt>
                <c:pt idx="45">
                  <c:v>1.6</c:v>
                </c:pt>
                <c:pt idx="46">
                  <c:v>1.7</c:v>
                </c:pt>
                <c:pt idx="47">
                  <c:v>1.7</c:v>
                </c:pt>
                <c:pt idx="48">
                  <c:v>1.7</c:v>
                </c:pt>
                <c:pt idx="49">
                  <c:v>1.9</c:v>
                </c:pt>
                <c:pt idx="50">
                  <c:v>2</c:v>
                </c:pt>
                <c:pt idx="51">
                  <c:v>1.9</c:v>
                </c:pt>
                <c:pt idx="52">
                  <c:v>1.9</c:v>
                </c:pt>
                <c:pt idx="53">
                  <c:v>2.1</c:v>
                </c:pt>
                <c:pt idx="54">
                  <c:v>2.1</c:v>
                </c:pt>
                <c:pt idx="55">
                  <c:v>2.2999999999999998</c:v>
                </c:pt>
                <c:pt idx="56">
                  <c:v>2.5</c:v>
                </c:pt>
                <c:pt idx="57">
                  <c:v>2.9</c:v>
                </c:pt>
                <c:pt idx="58">
                  <c:v>3.2</c:v>
                </c:pt>
                <c:pt idx="59">
                  <c:v>3.5</c:v>
                </c:pt>
                <c:pt idx="60">
                  <c:v>4</c:v>
                </c:pt>
                <c:pt idx="61">
                  <c:v>4.5999999999999996</c:v>
                </c:pt>
                <c:pt idx="62">
                  <c:v>5.3</c:v>
                </c:pt>
                <c:pt idx="63">
                  <c:v>5.8</c:v>
                </c:pt>
                <c:pt idx="64">
                  <c:v>6.3</c:v>
                </c:pt>
                <c:pt idx="65">
                  <c:v>6.9</c:v>
                </c:pt>
                <c:pt idx="66">
                  <c:v>7.5</c:v>
                </c:pt>
              </c:numCache>
            </c:numRef>
          </c:val>
          <c:smooth val="0"/>
          <c:extLst>
            <c:ext xmlns:c16="http://schemas.microsoft.com/office/drawing/2014/chart" uri="{C3380CC4-5D6E-409C-BE32-E72D297353CC}">
              <c16:uniqueId val="{00000003-A1DC-425F-AF13-28F5ECAB7CEC}"/>
            </c:ext>
          </c:extLst>
        </c:ser>
        <c:ser>
          <c:idx val="4"/>
          <c:order val="4"/>
          <c:tx>
            <c:strRef>
              <c:f>'mc060000 (2)'!$F$5</c:f>
              <c:strCache>
                <c:ptCount val="1"/>
                <c:pt idx="0">
                  <c:v>自宅</c:v>
                </c:pt>
              </c:strCache>
            </c:strRef>
          </c:tx>
          <c:spPr>
            <a:ln w="38100" cap="rnd">
              <a:solidFill>
                <a:srgbClr val="C00000"/>
              </a:solidFill>
              <a:round/>
            </a:ln>
            <a:effectLst/>
          </c:spPr>
          <c:marker>
            <c:symbol val="none"/>
          </c:marker>
          <c:cat>
            <c:numRef>
              <c:f>'mc060000 (2)'!$A$6:$A$72</c:f>
              <c:numCache>
                <c:formatCode>General</c:formatCode>
                <c:ptCount val="67"/>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numCache>
            </c:numRef>
          </c:cat>
          <c:val>
            <c:numRef>
              <c:f>'mc060000 (2)'!$F$6:$F$72</c:f>
              <c:numCache>
                <c:formatCode>General</c:formatCode>
                <c:ptCount val="67"/>
                <c:pt idx="0">
                  <c:v>82.5</c:v>
                </c:pt>
                <c:pt idx="1">
                  <c:v>81.3</c:v>
                </c:pt>
                <c:pt idx="2">
                  <c:v>80.400000000000006</c:v>
                </c:pt>
                <c:pt idx="3">
                  <c:v>78</c:v>
                </c:pt>
                <c:pt idx="4">
                  <c:v>76.900000000000006</c:v>
                </c:pt>
                <c:pt idx="5">
                  <c:v>76.2</c:v>
                </c:pt>
                <c:pt idx="6">
                  <c:v>75.3</c:v>
                </c:pt>
                <c:pt idx="7">
                  <c:v>72.5</c:v>
                </c:pt>
                <c:pt idx="8">
                  <c:v>71.2</c:v>
                </c:pt>
                <c:pt idx="9">
                  <c:v>70.7</c:v>
                </c:pt>
                <c:pt idx="10">
                  <c:v>69.2</c:v>
                </c:pt>
                <c:pt idx="11">
                  <c:v>68.7</c:v>
                </c:pt>
                <c:pt idx="12">
                  <c:v>66.5</c:v>
                </c:pt>
                <c:pt idx="13">
                  <c:v>65</c:v>
                </c:pt>
                <c:pt idx="14">
                  <c:v>65</c:v>
                </c:pt>
                <c:pt idx="15">
                  <c:v>62.7</c:v>
                </c:pt>
                <c:pt idx="16">
                  <c:v>60.9</c:v>
                </c:pt>
                <c:pt idx="17">
                  <c:v>59.4</c:v>
                </c:pt>
                <c:pt idx="18">
                  <c:v>57.6</c:v>
                </c:pt>
                <c:pt idx="19">
                  <c:v>56.6</c:v>
                </c:pt>
                <c:pt idx="20">
                  <c:v>54.5</c:v>
                </c:pt>
                <c:pt idx="21">
                  <c:v>52</c:v>
                </c:pt>
                <c:pt idx="22">
                  <c:v>50.2</c:v>
                </c:pt>
                <c:pt idx="23">
                  <c:v>49.2</c:v>
                </c:pt>
                <c:pt idx="24">
                  <c:v>47.7</c:v>
                </c:pt>
                <c:pt idx="25">
                  <c:v>46.3</c:v>
                </c:pt>
                <c:pt idx="26">
                  <c:v>44</c:v>
                </c:pt>
                <c:pt idx="27">
                  <c:v>42</c:v>
                </c:pt>
                <c:pt idx="28">
                  <c:v>39.299999999999997</c:v>
                </c:pt>
                <c:pt idx="29">
                  <c:v>38</c:v>
                </c:pt>
                <c:pt idx="30">
                  <c:v>35.4</c:v>
                </c:pt>
                <c:pt idx="31">
                  <c:v>32.700000000000003</c:v>
                </c:pt>
                <c:pt idx="32">
                  <c:v>32.1</c:v>
                </c:pt>
                <c:pt idx="33">
                  <c:v>30.3</c:v>
                </c:pt>
                <c:pt idx="34">
                  <c:v>28.3</c:v>
                </c:pt>
                <c:pt idx="35">
                  <c:v>27</c:v>
                </c:pt>
                <c:pt idx="36">
                  <c:v>25.2</c:v>
                </c:pt>
                <c:pt idx="37">
                  <c:v>24.2</c:v>
                </c:pt>
                <c:pt idx="38">
                  <c:v>22.2</c:v>
                </c:pt>
                <c:pt idx="39">
                  <c:v>21.7</c:v>
                </c:pt>
                <c:pt idx="40">
                  <c:v>20.9</c:v>
                </c:pt>
                <c:pt idx="41">
                  <c:v>20.100000000000001</c:v>
                </c:pt>
                <c:pt idx="42">
                  <c:v>19.8</c:v>
                </c:pt>
                <c:pt idx="43">
                  <c:v>19.899999999999999</c:v>
                </c:pt>
                <c:pt idx="44">
                  <c:v>18.3</c:v>
                </c:pt>
                <c:pt idx="45">
                  <c:v>16.7</c:v>
                </c:pt>
                <c:pt idx="46">
                  <c:v>16.100000000000001</c:v>
                </c:pt>
                <c:pt idx="47">
                  <c:v>15.9</c:v>
                </c:pt>
                <c:pt idx="48">
                  <c:v>15</c:v>
                </c:pt>
                <c:pt idx="49">
                  <c:v>13.9</c:v>
                </c:pt>
                <c:pt idx="50">
                  <c:v>13.5</c:v>
                </c:pt>
                <c:pt idx="51">
                  <c:v>13.4</c:v>
                </c:pt>
                <c:pt idx="52">
                  <c:v>13</c:v>
                </c:pt>
                <c:pt idx="53">
                  <c:v>12.4</c:v>
                </c:pt>
                <c:pt idx="54">
                  <c:v>12.2</c:v>
                </c:pt>
                <c:pt idx="55">
                  <c:v>12.2</c:v>
                </c:pt>
                <c:pt idx="56">
                  <c:v>12.3</c:v>
                </c:pt>
                <c:pt idx="57">
                  <c:v>12.7</c:v>
                </c:pt>
                <c:pt idx="58">
                  <c:v>12.4</c:v>
                </c:pt>
                <c:pt idx="59">
                  <c:v>12.6</c:v>
                </c:pt>
                <c:pt idx="60">
                  <c:v>12.5</c:v>
                </c:pt>
                <c:pt idx="61">
                  <c:v>12.8</c:v>
                </c:pt>
                <c:pt idx="62">
                  <c:v>12.9</c:v>
                </c:pt>
                <c:pt idx="63">
                  <c:v>12.8</c:v>
                </c:pt>
                <c:pt idx="64">
                  <c:v>12.7</c:v>
                </c:pt>
                <c:pt idx="65">
                  <c:v>13</c:v>
                </c:pt>
                <c:pt idx="66">
                  <c:v>13.2</c:v>
                </c:pt>
              </c:numCache>
            </c:numRef>
          </c:val>
          <c:smooth val="0"/>
          <c:extLst>
            <c:ext xmlns:c16="http://schemas.microsoft.com/office/drawing/2014/chart" uri="{C3380CC4-5D6E-409C-BE32-E72D297353CC}">
              <c16:uniqueId val="{00000004-A1DC-425F-AF13-28F5ECAB7CEC}"/>
            </c:ext>
          </c:extLst>
        </c:ser>
        <c:ser>
          <c:idx val="5"/>
          <c:order val="5"/>
          <c:tx>
            <c:strRef>
              <c:f>'mc060000 (2)'!$G$5</c:f>
              <c:strCache>
                <c:ptCount val="1"/>
                <c:pt idx="0">
                  <c:v>その他</c:v>
                </c:pt>
              </c:strCache>
            </c:strRef>
          </c:tx>
          <c:spPr>
            <a:ln w="28575" cap="rnd">
              <a:solidFill>
                <a:schemeClr val="accent6"/>
              </a:solidFill>
              <a:round/>
            </a:ln>
            <a:effectLst/>
          </c:spPr>
          <c:marker>
            <c:symbol val="none"/>
          </c:marker>
          <c:cat>
            <c:numRef>
              <c:f>'mc060000 (2)'!$A$6:$A$72</c:f>
              <c:numCache>
                <c:formatCode>General</c:formatCode>
                <c:ptCount val="67"/>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numCache>
            </c:numRef>
          </c:cat>
          <c:val>
            <c:numRef>
              <c:f>'mc060000 (2)'!$G$6:$G$72</c:f>
              <c:numCache>
                <c:formatCode>General</c:formatCode>
                <c:ptCount val="67"/>
                <c:pt idx="0">
                  <c:v>5.9</c:v>
                </c:pt>
                <c:pt idx="1">
                  <c:v>6.3</c:v>
                </c:pt>
                <c:pt idx="2">
                  <c:v>6.7</c:v>
                </c:pt>
                <c:pt idx="3">
                  <c:v>7.5</c:v>
                </c:pt>
                <c:pt idx="4">
                  <c:v>7.7</c:v>
                </c:pt>
                <c:pt idx="5">
                  <c:v>7.5</c:v>
                </c:pt>
                <c:pt idx="6">
                  <c:v>7.4</c:v>
                </c:pt>
                <c:pt idx="7">
                  <c:v>7.9</c:v>
                </c:pt>
                <c:pt idx="8">
                  <c:v>8.1</c:v>
                </c:pt>
                <c:pt idx="9">
                  <c:v>7.4</c:v>
                </c:pt>
                <c:pt idx="10">
                  <c:v>7.4</c:v>
                </c:pt>
                <c:pt idx="11">
                  <c:v>6.8</c:v>
                </c:pt>
                <c:pt idx="12">
                  <c:v>7</c:v>
                </c:pt>
                <c:pt idx="13">
                  <c:v>6.8</c:v>
                </c:pt>
                <c:pt idx="14">
                  <c:v>6.4</c:v>
                </c:pt>
                <c:pt idx="15">
                  <c:v>6.6</c:v>
                </c:pt>
                <c:pt idx="16">
                  <c:v>6.3</c:v>
                </c:pt>
                <c:pt idx="17">
                  <c:v>6</c:v>
                </c:pt>
                <c:pt idx="18">
                  <c:v>6</c:v>
                </c:pt>
                <c:pt idx="19">
                  <c:v>5.9</c:v>
                </c:pt>
                <c:pt idx="20">
                  <c:v>5.9</c:v>
                </c:pt>
                <c:pt idx="21">
                  <c:v>5.9</c:v>
                </c:pt>
                <c:pt idx="22">
                  <c:v>5.6</c:v>
                </c:pt>
                <c:pt idx="23">
                  <c:v>5.4</c:v>
                </c:pt>
                <c:pt idx="24">
                  <c:v>5.6</c:v>
                </c:pt>
                <c:pt idx="25">
                  <c:v>5.4</c:v>
                </c:pt>
                <c:pt idx="26">
                  <c:v>5.4</c:v>
                </c:pt>
                <c:pt idx="27">
                  <c:v>5.3</c:v>
                </c:pt>
                <c:pt idx="28">
                  <c:v>5.0999999999999996</c:v>
                </c:pt>
                <c:pt idx="29">
                  <c:v>5</c:v>
                </c:pt>
                <c:pt idx="30">
                  <c:v>4.9000000000000004</c:v>
                </c:pt>
                <c:pt idx="31">
                  <c:v>4.7</c:v>
                </c:pt>
                <c:pt idx="32">
                  <c:v>4.8</c:v>
                </c:pt>
                <c:pt idx="33">
                  <c:v>4.7</c:v>
                </c:pt>
                <c:pt idx="34">
                  <c:v>4.4000000000000004</c:v>
                </c:pt>
                <c:pt idx="35">
                  <c:v>4.3</c:v>
                </c:pt>
                <c:pt idx="36">
                  <c:v>4.0999999999999996</c:v>
                </c:pt>
                <c:pt idx="37">
                  <c:v>3.9</c:v>
                </c:pt>
                <c:pt idx="38">
                  <c:v>3.5</c:v>
                </c:pt>
                <c:pt idx="39">
                  <c:v>3.3</c:v>
                </c:pt>
                <c:pt idx="40">
                  <c:v>3.3</c:v>
                </c:pt>
                <c:pt idx="41">
                  <c:v>3.2</c:v>
                </c:pt>
                <c:pt idx="42">
                  <c:v>3.2</c:v>
                </c:pt>
                <c:pt idx="43">
                  <c:v>3.2</c:v>
                </c:pt>
                <c:pt idx="44">
                  <c:v>2.9</c:v>
                </c:pt>
                <c:pt idx="45">
                  <c:v>2.8</c:v>
                </c:pt>
                <c:pt idx="46">
                  <c:v>2.8</c:v>
                </c:pt>
                <c:pt idx="47">
                  <c:v>3</c:v>
                </c:pt>
                <c:pt idx="48">
                  <c:v>2.9</c:v>
                </c:pt>
                <c:pt idx="49">
                  <c:v>2.8</c:v>
                </c:pt>
                <c:pt idx="50">
                  <c:v>2.7</c:v>
                </c:pt>
                <c:pt idx="51">
                  <c:v>2.7</c:v>
                </c:pt>
                <c:pt idx="52">
                  <c:v>2.8</c:v>
                </c:pt>
                <c:pt idx="53">
                  <c:v>2.6</c:v>
                </c:pt>
                <c:pt idx="54">
                  <c:v>2.5</c:v>
                </c:pt>
                <c:pt idx="55">
                  <c:v>2.4</c:v>
                </c:pt>
                <c:pt idx="56">
                  <c:v>2.4</c:v>
                </c:pt>
                <c:pt idx="57">
                  <c:v>2.2999999999999998</c:v>
                </c:pt>
                <c:pt idx="58">
                  <c:v>2.4</c:v>
                </c:pt>
                <c:pt idx="59">
                  <c:v>2.2999999999999998</c:v>
                </c:pt>
                <c:pt idx="60">
                  <c:v>3.5</c:v>
                </c:pt>
                <c:pt idx="61">
                  <c:v>2.2000000000000002</c:v>
                </c:pt>
                <c:pt idx="62">
                  <c:v>2.2000000000000002</c:v>
                </c:pt>
                <c:pt idx="63">
                  <c:v>2.2000000000000002</c:v>
                </c:pt>
                <c:pt idx="64">
                  <c:v>2.1</c:v>
                </c:pt>
                <c:pt idx="65">
                  <c:v>2.1</c:v>
                </c:pt>
                <c:pt idx="66">
                  <c:v>2.1</c:v>
                </c:pt>
              </c:numCache>
            </c:numRef>
          </c:val>
          <c:smooth val="0"/>
          <c:extLst>
            <c:ext xmlns:c16="http://schemas.microsoft.com/office/drawing/2014/chart" uri="{C3380CC4-5D6E-409C-BE32-E72D297353CC}">
              <c16:uniqueId val="{00000005-A1DC-425F-AF13-28F5ECAB7CEC}"/>
            </c:ext>
          </c:extLst>
        </c:ser>
        <c:dLbls>
          <c:showLegendKey val="0"/>
          <c:showVal val="0"/>
          <c:showCatName val="0"/>
          <c:showSerName val="0"/>
          <c:showPercent val="0"/>
          <c:showBubbleSize val="0"/>
        </c:dLbls>
        <c:smooth val="0"/>
        <c:axId val="313397200"/>
        <c:axId val="313397592"/>
        <c:extLst>
          <c:ext xmlns:c15="http://schemas.microsoft.com/office/drawing/2012/chart" uri="{02D57815-91ED-43cb-92C2-25804820EDAC}">
            <c15:filteredLineSeries>
              <c15:ser>
                <c:idx val="6"/>
                <c:order val="6"/>
                <c:tx>
                  <c:strRef>
                    <c:extLst>
                      <c:ext uri="{02D57815-91ED-43cb-92C2-25804820EDAC}">
                        <c15:formulaRef>
                          <c15:sqref>'mc060000 (2)'!$H$5</c15:sqref>
                        </c15:formulaRef>
                      </c:ext>
                    </c:extLst>
                    <c:strCache>
                      <c:ptCount val="1"/>
                    </c:strCache>
                  </c:strRef>
                </c:tx>
                <c:spPr>
                  <a:ln w="28575" cap="rnd">
                    <a:solidFill>
                      <a:schemeClr val="accent1">
                        <a:lumMod val="60000"/>
                      </a:schemeClr>
                    </a:solidFill>
                    <a:round/>
                  </a:ln>
                  <a:effectLst/>
                </c:spPr>
                <c:marker>
                  <c:symbol val="none"/>
                </c:marker>
                <c:cat>
                  <c:numRef>
                    <c:extLst>
                      <c:ext uri="{02D57815-91ED-43cb-92C2-25804820EDAC}">
                        <c15:formulaRef>
                          <c15:sqref>'mc060000 (2)'!$A$6:$A$72</c15:sqref>
                        </c15:formulaRef>
                      </c:ext>
                    </c:extLst>
                    <c:numCache>
                      <c:formatCode>General</c:formatCode>
                      <c:ptCount val="67"/>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numCache>
                  </c:numRef>
                </c:cat>
                <c:val>
                  <c:numRef>
                    <c:extLst>
                      <c:ext uri="{02D57815-91ED-43cb-92C2-25804820EDAC}">
                        <c15:formulaRef>
                          <c15:sqref>'mc060000 (2)'!$H$6:$H$72</c15:sqref>
                        </c15:formulaRef>
                      </c:ext>
                    </c:extLst>
                    <c:numCache>
                      <c:formatCode>General</c:formatCode>
                      <c:ptCount val="67"/>
                    </c:numCache>
                  </c:numRef>
                </c:val>
                <c:smooth val="0"/>
                <c:extLst>
                  <c:ext xmlns:c16="http://schemas.microsoft.com/office/drawing/2014/chart" uri="{C3380CC4-5D6E-409C-BE32-E72D297353CC}">
                    <c16:uniqueId val="{00000006-A1DC-425F-AF13-28F5ECAB7CEC}"/>
                  </c:ext>
                </c:extLst>
              </c15:ser>
            </c15:filteredLineSeries>
          </c:ext>
        </c:extLst>
      </c:lineChart>
      <c:catAx>
        <c:axId val="31339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313397592"/>
        <c:crosses val="autoZero"/>
        <c:auto val="1"/>
        <c:lblAlgn val="ctr"/>
        <c:lblOffset val="100"/>
        <c:noMultiLvlLbl val="0"/>
      </c:catAx>
      <c:valAx>
        <c:axId val="313397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313397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ja-JP" dirty="0"/>
              <a:t>病院以外</a:t>
            </a:r>
          </a:p>
        </c:rich>
      </c:tx>
      <c:layout>
        <c:manualLayout>
          <c:xMode val="edge"/>
          <c:yMode val="edge"/>
          <c:x val="0.39608854228277368"/>
          <c:y val="6.4614048213380057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stacked"/>
        <c:varyColors val="0"/>
        <c:ser>
          <c:idx val="0"/>
          <c:order val="0"/>
          <c:tx>
            <c:strRef>
              <c:f>Sheet1!$B$8</c:f>
              <c:strCache>
                <c:ptCount val="1"/>
                <c:pt idx="0">
                  <c:v>診療所</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Sheet1!$A$9,Sheet1!$A$12</c:f>
              <c:strCache>
                <c:ptCount val="2"/>
                <c:pt idx="0">
                  <c:v>全国</c:v>
                </c:pt>
                <c:pt idx="1">
                  <c:v>鳥取</c:v>
                </c:pt>
              </c:strCache>
            </c:strRef>
          </c:cat>
          <c:val>
            <c:numRef>
              <c:f>Sheet1!$B$9,Sheet1!$B$12</c:f>
              <c:numCache>
                <c:formatCode>General</c:formatCode>
                <c:ptCount val="2"/>
                <c:pt idx="0">
                  <c:v>1.8</c:v>
                </c:pt>
                <c:pt idx="1">
                  <c:v>2.8</c:v>
                </c:pt>
              </c:numCache>
            </c:numRef>
          </c:val>
          <c:extLst>
            <c:ext xmlns:c16="http://schemas.microsoft.com/office/drawing/2014/chart" uri="{C3380CC4-5D6E-409C-BE32-E72D297353CC}">
              <c16:uniqueId val="{00000000-C274-49B1-A701-D72A6A713ED6}"/>
            </c:ext>
          </c:extLst>
        </c:ser>
        <c:ser>
          <c:idx val="1"/>
          <c:order val="1"/>
          <c:tx>
            <c:strRef>
              <c:f>Sheet1!$C$8</c:f>
              <c:strCache>
                <c:ptCount val="1"/>
                <c:pt idx="0">
                  <c:v>介護老人保健施設</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Sheet1!$A$9,Sheet1!$A$12</c:f>
              <c:strCache>
                <c:ptCount val="2"/>
                <c:pt idx="0">
                  <c:v>全国</c:v>
                </c:pt>
                <c:pt idx="1">
                  <c:v>鳥取</c:v>
                </c:pt>
              </c:strCache>
            </c:strRef>
          </c:cat>
          <c:val>
            <c:numRef>
              <c:f>Sheet1!$C$9,Sheet1!$C$12</c:f>
              <c:numCache>
                <c:formatCode>General</c:formatCode>
                <c:ptCount val="2"/>
                <c:pt idx="0">
                  <c:v>2.5</c:v>
                </c:pt>
                <c:pt idx="1">
                  <c:v>6.6</c:v>
                </c:pt>
              </c:numCache>
            </c:numRef>
          </c:val>
          <c:extLst>
            <c:ext xmlns:c16="http://schemas.microsoft.com/office/drawing/2014/chart" uri="{C3380CC4-5D6E-409C-BE32-E72D297353CC}">
              <c16:uniqueId val="{00000001-C274-49B1-A701-D72A6A713ED6}"/>
            </c:ext>
          </c:extLst>
        </c:ser>
        <c:ser>
          <c:idx val="2"/>
          <c:order val="2"/>
          <c:tx>
            <c:strRef>
              <c:f>Sheet1!$D$8</c:f>
              <c:strCache>
                <c:ptCount val="1"/>
                <c:pt idx="0">
                  <c:v>老人ホーム</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Sheet1!$A$9,Sheet1!$A$12</c:f>
              <c:strCache>
                <c:ptCount val="2"/>
                <c:pt idx="0">
                  <c:v>全国</c:v>
                </c:pt>
                <c:pt idx="1">
                  <c:v>鳥取</c:v>
                </c:pt>
              </c:strCache>
            </c:strRef>
          </c:cat>
          <c:val>
            <c:numRef>
              <c:f>Sheet1!$D$9,Sheet1!$D$12</c:f>
              <c:numCache>
                <c:formatCode>General</c:formatCode>
                <c:ptCount val="2"/>
                <c:pt idx="0">
                  <c:v>7.5</c:v>
                </c:pt>
                <c:pt idx="1">
                  <c:v>9.1</c:v>
                </c:pt>
              </c:numCache>
            </c:numRef>
          </c:val>
          <c:extLst>
            <c:ext xmlns:c16="http://schemas.microsoft.com/office/drawing/2014/chart" uri="{C3380CC4-5D6E-409C-BE32-E72D297353CC}">
              <c16:uniqueId val="{00000002-C274-49B1-A701-D72A6A713ED6}"/>
            </c:ext>
          </c:extLst>
        </c:ser>
        <c:ser>
          <c:idx val="3"/>
          <c:order val="3"/>
          <c:tx>
            <c:strRef>
              <c:f>Sheet1!$E$8</c:f>
              <c:strCache>
                <c:ptCount val="1"/>
                <c:pt idx="0">
                  <c:v>自宅</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extLst>
              <c:ext xmlns:c16="http://schemas.microsoft.com/office/drawing/2014/chart" uri="{C3380CC4-5D6E-409C-BE32-E72D297353CC}">
                <c16:uniqueId val="{00000003-C274-49B1-A701-D72A6A713ED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Sheet1!$A$9,Sheet1!$A$12</c:f>
              <c:strCache>
                <c:ptCount val="2"/>
                <c:pt idx="0">
                  <c:v>全国</c:v>
                </c:pt>
                <c:pt idx="1">
                  <c:v>鳥取</c:v>
                </c:pt>
              </c:strCache>
            </c:strRef>
          </c:cat>
          <c:val>
            <c:numRef>
              <c:f>Sheet1!$E$9,Sheet1!$E$12</c:f>
              <c:numCache>
                <c:formatCode>General</c:formatCode>
                <c:ptCount val="2"/>
                <c:pt idx="0">
                  <c:v>13.2</c:v>
                </c:pt>
                <c:pt idx="1">
                  <c:v>11.8</c:v>
                </c:pt>
              </c:numCache>
            </c:numRef>
          </c:val>
          <c:extLst>
            <c:ext xmlns:c16="http://schemas.microsoft.com/office/drawing/2014/chart" uri="{C3380CC4-5D6E-409C-BE32-E72D297353CC}">
              <c16:uniqueId val="{00000004-C274-49B1-A701-D72A6A713ED6}"/>
            </c:ext>
          </c:extLst>
        </c:ser>
        <c:ser>
          <c:idx val="4"/>
          <c:order val="4"/>
          <c:tx>
            <c:strRef>
              <c:f>Sheet1!$F$8</c:f>
              <c:strCache>
                <c:ptCount val="1"/>
                <c:pt idx="0">
                  <c:v>その他</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Sheet1!$A$9,Sheet1!$A$12</c:f>
              <c:strCache>
                <c:ptCount val="2"/>
                <c:pt idx="0">
                  <c:v>全国</c:v>
                </c:pt>
                <c:pt idx="1">
                  <c:v>鳥取</c:v>
                </c:pt>
              </c:strCache>
            </c:strRef>
          </c:cat>
          <c:val>
            <c:numRef>
              <c:f>Sheet1!$F$9,Sheet1!$F$12</c:f>
              <c:numCache>
                <c:formatCode>General</c:formatCode>
                <c:ptCount val="2"/>
                <c:pt idx="0">
                  <c:v>2.1</c:v>
                </c:pt>
                <c:pt idx="1">
                  <c:v>2.9</c:v>
                </c:pt>
              </c:numCache>
            </c:numRef>
          </c:val>
          <c:extLst>
            <c:ext xmlns:c16="http://schemas.microsoft.com/office/drawing/2014/chart" uri="{C3380CC4-5D6E-409C-BE32-E72D297353CC}">
              <c16:uniqueId val="{00000005-C274-49B1-A701-D72A6A713ED6}"/>
            </c:ext>
          </c:extLst>
        </c:ser>
        <c:dLbls>
          <c:dLblPos val="inEnd"/>
          <c:showLegendKey val="0"/>
          <c:showVal val="1"/>
          <c:showCatName val="0"/>
          <c:showSerName val="0"/>
          <c:showPercent val="0"/>
          <c:showBubbleSize val="0"/>
        </c:dLbls>
        <c:gapWidth val="115"/>
        <c:overlap val="100"/>
        <c:serLines>
          <c:spPr>
            <a:ln w="9525" cap="flat" cmpd="sng" algn="ctr">
              <a:solidFill>
                <a:schemeClr val="tx1">
                  <a:lumMod val="35000"/>
                  <a:lumOff val="65000"/>
                </a:schemeClr>
              </a:solidFill>
              <a:round/>
            </a:ln>
            <a:effectLst/>
          </c:spPr>
        </c:serLines>
        <c:axId val="313436008"/>
        <c:axId val="313436400"/>
      </c:barChart>
      <c:catAx>
        <c:axId val="31343600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13436400"/>
        <c:crosses val="autoZero"/>
        <c:auto val="1"/>
        <c:lblAlgn val="ctr"/>
        <c:lblOffset val="100"/>
        <c:noMultiLvlLbl val="0"/>
      </c:catAx>
      <c:valAx>
        <c:axId val="313436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13436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0.0485</cdr:x>
      <cdr:y>0.83252</cdr:y>
    </cdr:from>
    <cdr:to>
      <cdr:x>0.11115</cdr:x>
      <cdr:y>0.90617</cdr:y>
    </cdr:to>
    <cdr:sp macro="" textlink="">
      <cdr:nvSpPr>
        <cdr:cNvPr id="3" name="テキスト ボックス 4"/>
        <cdr:cNvSpPr txBox="1"/>
      </cdr:nvSpPr>
      <cdr:spPr>
        <a:xfrm xmlns:a="http://schemas.openxmlformats.org/drawingml/2006/main">
          <a:off x="388789" y="4174463"/>
          <a:ext cx="50227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eaLnBrk="0" fontAlgn="base" hangingPunct="0">
            <a:spcBef>
              <a:spcPct val="0"/>
            </a:spcBef>
            <a:spcAft>
              <a:spcPct val="0"/>
            </a:spcAft>
            <a:defRPr kumimoji="1" kern="1200">
              <a:solidFill>
                <a:schemeClr val="tx1"/>
              </a:solidFill>
              <a:latin typeface="メイリオ" panose="020B0604030504040204" pitchFamily="50" charset="-128"/>
              <a:ea typeface="メイリオ" panose="020B0604030504040204" pitchFamily="50" charset="-128"/>
              <a:cs typeface="+mn-cs"/>
            </a:defRPr>
          </a:lvl1pPr>
          <a:lvl2pPr marL="457200" algn="l" rtl="0" eaLnBrk="0" fontAlgn="base" hangingPunct="0">
            <a:spcBef>
              <a:spcPct val="0"/>
            </a:spcBef>
            <a:spcAft>
              <a:spcPct val="0"/>
            </a:spcAft>
            <a:defRPr kumimoji="1" kern="1200">
              <a:solidFill>
                <a:schemeClr val="tx1"/>
              </a:solidFill>
              <a:latin typeface="メイリオ" panose="020B0604030504040204" pitchFamily="50" charset="-128"/>
              <a:ea typeface="メイリオ" panose="020B0604030504040204" pitchFamily="50" charset="-128"/>
              <a:cs typeface="+mn-cs"/>
            </a:defRPr>
          </a:lvl2pPr>
          <a:lvl3pPr marL="914400" algn="l" rtl="0" eaLnBrk="0" fontAlgn="base" hangingPunct="0">
            <a:spcBef>
              <a:spcPct val="0"/>
            </a:spcBef>
            <a:spcAft>
              <a:spcPct val="0"/>
            </a:spcAft>
            <a:defRPr kumimoji="1" kern="1200">
              <a:solidFill>
                <a:schemeClr val="tx1"/>
              </a:solidFill>
              <a:latin typeface="メイリオ" panose="020B0604030504040204" pitchFamily="50" charset="-128"/>
              <a:ea typeface="メイリオ" panose="020B0604030504040204" pitchFamily="50" charset="-128"/>
              <a:cs typeface="+mn-cs"/>
            </a:defRPr>
          </a:lvl3pPr>
          <a:lvl4pPr marL="1371600" algn="l" rtl="0" eaLnBrk="0" fontAlgn="base" hangingPunct="0">
            <a:spcBef>
              <a:spcPct val="0"/>
            </a:spcBef>
            <a:spcAft>
              <a:spcPct val="0"/>
            </a:spcAft>
            <a:defRPr kumimoji="1" kern="1200">
              <a:solidFill>
                <a:schemeClr val="tx1"/>
              </a:solidFill>
              <a:latin typeface="メイリオ" panose="020B0604030504040204" pitchFamily="50" charset="-128"/>
              <a:ea typeface="メイリオ" panose="020B0604030504040204" pitchFamily="50" charset="-128"/>
              <a:cs typeface="+mn-cs"/>
            </a:defRPr>
          </a:lvl4pPr>
          <a:lvl5pPr marL="1828800" algn="l" rtl="0" eaLnBrk="0" fontAlgn="base" hangingPunct="0">
            <a:spcBef>
              <a:spcPct val="0"/>
            </a:spcBef>
            <a:spcAft>
              <a:spcPct val="0"/>
            </a:spcAft>
            <a:defRPr kumimoji="1"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kern="1200">
              <a:solidFill>
                <a:schemeClr val="tx1"/>
              </a:solidFill>
              <a:latin typeface="メイリオ" panose="020B0604030504040204" pitchFamily="50" charset="-128"/>
              <a:ea typeface="メイリオ" panose="020B0604030504040204" pitchFamily="50" charset="-128"/>
              <a:cs typeface="+mn-cs"/>
            </a:defRPr>
          </a:lvl6pPr>
          <a:lvl7pPr marL="2743200" algn="l" defTabSz="914400" rtl="0" eaLnBrk="1" latinLnBrk="0" hangingPunct="1">
            <a:defRPr kumimoji="1" kern="1200">
              <a:solidFill>
                <a:schemeClr val="tx1"/>
              </a:solidFill>
              <a:latin typeface="メイリオ" panose="020B0604030504040204" pitchFamily="50" charset="-128"/>
              <a:ea typeface="メイリオ" panose="020B0604030504040204" pitchFamily="50" charset="-128"/>
              <a:cs typeface="+mn-cs"/>
            </a:defRPr>
          </a:lvl7pPr>
          <a:lvl8pPr marL="3200400" algn="l" defTabSz="914400" rtl="0" eaLnBrk="1" latinLnBrk="0" hangingPunct="1">
            <a:defRPr kumimoji="1" kern="1200">
              <a:solidFill>
                <a:schemeClr val="tx1"/>
              </a:solidFill>
              <a:latin typeface="メイリオ" panose="020B0604030504040204" pitchFamily="50" charset="-128"/>
              <a:ea typeface="メイリオ" panose="020B0604030504040204" pitchFamily="50" charset="-128"/>
              <a:cs typeface="+mn-cs"/>
            </a:defRPr>
          </a:lvl8pPr>
          <a:lvl9pPr marL="3657600" algn="l" defTabSz="914400" rtl="0" eaLnBrk="1" latinLnBrk="0" hangingPunct="1">
            <a:defRPr kumimoji="1" kern="1200">
              <a:solidFill>
                <a:schemeClr val="tx1"/>
              </a:solidFill>
              <a:latin typeface="メイリオ" panose="020B0604030504040204" pitchFamily="50" charset="-128"/>
              <a:ea typeface="メイリオ" panose="020B0604030504040204" pitchFamily="50" charset="-128"/>
              <a:cs typeface="+mn-cs"/>
            </a:defRPr>
          </a:lvl9pPr>
        </a:lstStyle>
        <a:p xmlns:a="http://schemas.openxmlformats.org/drawingml/2006/main">
          <a:r>
            <a:rPr lang="ja-JP" altLang="en-US" sz="1800" dirty="0"/>
            <a:t>％</a:t>
          </a:r>
          <a:endParaRPr kumimoji="1" lang="ja-JP" altLang="en-US" sz="1800" dirty="0"/>
        </a:p>
      </cdr:txBody>
    </cdr:sp>
  </cdr:relSizeAnchor>
  <cdr:relSizeAnchor xmlns:cdr="http://schemas.openxmlformats.org/drawingml/2006/chartDrawing">
    <cdr:from>
      <cdr:x>0.93062</cdr:x>
      <cdr:y>0.90099</cdr:y>
    </cdr:from>
    <cdr:to>
      <cdr:x>1</cdr:x>
      <cdr:y>1</cdr:y>
    </cdr:to>
    <cdr:sp macro="" textlink="">
      <cdr:nvSpPr>
        <cdr:cNvPr id="4" name="テキスト ボックス 3"/>
        <cdr:cNvSpPr txBox="1"/>
      </cdr:nvSpPr>
      <cdr:spPr>
        <a:xfrm xmlns:a="http://schemas.openxmlformats.org/drawingml/2006/main">
          <a:off x="7858536" y="4716102"/>
          <a:ext cx="556206" cy="4964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19287ED-B456-45F6-B69D-4B7D3CD07DC1}" type="datetimeFigureOut">
              <a:rPr kumimoji="1" lang="ja-JP" altLang="en-US" smtClean="0"/>
              <a:t>2020/2/13</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DF3DB6D-E1AF-4924-9AF4-B1F3FE6B8A01}" type="slidenum">
              <a:rPr kumimoji="1" lang="ja-JP" altLang="en-US" smtClean="0"/>
              <a:t>‹#›</a:t>
            </a:fld>
            <a:endParaRPr kumimoji="1" lang="ja-JP" altLang="en-US"/>
          </a:p>
        </p:txBody>
      </p:sp>
    </p:spTree>
    <p:extLst>
      <p:ext uri="{BB962C8B-B14F-4D97-AF65-F5344CB8AC3E}">
        <p14:creationId xmlns:p14="http://schemas.microsoft.com/office/powerpoint/2010/main" val="924060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0C692C42-D7E6-4EB9-B0C9-928BBB9B2C76}" type="datetimeFigureOut">
              <a:rPr kumimoji="1" lang="ja-JP" altLang="en-US" smtClean="0"/>
              <a:t>2020/2/13</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1"/>
          </a:xfrm>
          <a:prstGeom prst="rect">
            <a:avLst/>
          </a:prstGeom>
        </p:spPr>
        <p:txBody>
          <a:bodyPr vert="horz" lIns="91440" tIns="45720" rIns="91440" bIns="45720" rtlCol="0" anchor="b"/>
          <a:lstStyle>
            <a:lvl1pPr algn="r">
              <a:defRPr sz="1200"/>
            </a:lvl1pPr>
          </a:lstStyle>
          <a:p>
            <a:fld id="{DE821669-D2FF-46BB-A9DC-D71F0A2ED0A7}" type="slidenum">
              <a:rPr kumimoji="1" lang="ja-JP" altLang="en-US" smtClean="0"/>
              <a:t>‹#›</a:t>
            </a:fld>
            <a:endParaRPr kumimoji="1" lang="ja-JP" altLang="en-US"/>
          </a:p>
        </p:txBody>
      </p:sp>
    </p:spTree>
    <p:extLst>
      <p:ext uri="{BB962C8B-B14F-4D97-AF65-F5344CB8AC3E}">
        <p14:creationId xmlns:p14="http://schemas.microsoft.com/office/powerpoint/2010/main" val="20801918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単独の自治体で行政サービスなど提供していくことは困難であり、生活圏や経済圏を一体とする近隣の自治体が連携していく必要がある</a:t>
            </a:r>
            <a:endParaRPr kumimoji="1" lang="en-US" altLang="ja-JP" b="0" dirty="0"/>
          </a:p>
          <a:p>
            <a:r>
              <a:rPr kumimoji="1" lang="ja-JP" altLang="en-US" b="0" dirty="0"/>
              <a:t>兵庫県の新温泉町は特に医療・生活を支える資源の多くが鳥取県東部地域であることは承知の通りであり。</a:t>
            </a:r>
            <a:endParaRPr kumimoji="1" lang="en-US" altLang="ja-JP" b="0" dirty="0"/>
          </a:p>
          <a:p>
            <a:r>
              <a:rPr kumimoji="1" lang="ja-JP" altLang="en-US" b="0" u="none" dirty="0"/>
              <a:t>今回鳥取市が中核市となった。そして因幡・但馬麒麟のまち連携中枢都市圏を</a:t>
            </a:r>
            <a:endParaRPr kumimoji="1" lang="en-US" altLang="ja-JP" b="0" u="none" dirty="0"/>
          </a:p>
          <a:p>
            <a:r>
              <a:rPr kumimoji="1" lang="ja-JP" altLang="en-US" b="0" u="none" dirty="0"/>
              <a:t>鳥取市・岩美町・若桜町・智頭町・八頭町に兵庫県の新温泉町で形成した</a:t>
            </a:r>
            <a:endParaRPr kumimoji="1" lang="en-US" altLang="ja-JP" b="0" u="none" dirty="0"/>
          </a:p>
        </p:txBody>
      </p:sp>
      <p:sp>
        <p:nvSpPr>
          <p:cNvPr id="4" name="フッター プレースホルダー 3"/>
          <p:cNvSpPr>
            <a:spLocks noGrp="1"/>
          </p:cNvSpPr>
          <p:nvPr>
            <p:ph type="ftr" sz="quarter" idx="10"/>
          </p:nvPr>
        </p:nvSpPr>
        <p:spPr/>
        <p:txBody>
          <a:bodyPr/>
          <a:lstStyle/>
          <a:p>
            <a:pPr>
              <a:defRPr/>
            </a:pPr>
            <a:r>
              <a:rPr lang="ja-JP" altLang="en-US">
                <a:solidFill>
                  <a:prstClr val="black"/>
                </a:solidFill>
              </a:rPr>
              <a:t>地域包括ケア専門職“絆”研修　</a:t>
            </a:r>
            <a:r>
              <a:rPr lang="en-US" altLang="ja-JP">
                <a:solidFill>
                  <a:prstClr val="black"/>
                </a:solidFill>
              </a:rPr>
              <a:t>2017</a:t>
            </a:r>
            <a:r>
              <a:rPr lang="ja-JP" altLang="en-US">
                <a:solidFill>
                  <a:prstClr val="black"/>
                </a:solidFill>
              </a:rPr>
              <a:t>年度版</a:t>
            </a:r>
          </a:p>
        </p:txBody>
      </p:sp>
      <p:sp>
        <p:nvSpPr>
          <p:cNvPr id="5" name="スライド番号プレースホルダー 4"/>
          <p:cNvSpPr>
            <a:spLocks noGrp="1"/>
          </p:cNvSpPr>
          <p:nvPr>
            <p:ph type="sldNum" sz="quarter" idx="11"/>
          </p:nvPr>
        </p:nvSpPr>
        <p:spPr/>
        <p:txBody>
          <a:bodyPr/>
          <a:lstStyle/>
          <a:p>
            <a:pPr>
              <a:defRPr/>
            </a:pPr>
            <a:fld id="{2831ED05-D332-484B-98F6-2945452AD04C}" type="slidenum">
              <a:rPr lang="ja-JP" altLang="en-US" smtClean="0">
                <a:solidFill>
                  <a:prstClr val="black"/>
                </a:solidFill>
              </a:rPr>
              <a:pPr>
                <a:defRPr/>
              </a:pPr>
              <a:t>1</a:t>
            </a:fld>
            <a:endParaRPr lang="ja-JP" altLang="en-US">
              <a:solidFill>
                <a:prstClr val="black"/>
              </a:solidFill>
            </a:endParaRPr>
          </a:p>
        </p:txBody>
      </p:sp>
    </p:spTree>
    <p:extLst>
      <p:ext uri="{BB962C8B-B14F-4D97-AF65-F5344CB8AC3E}">
        <p14:creationId xmlns:p14="http://schemas.microsoft.com/office/powerpoint/2010/main" val="2777827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地域包括ケアシステムの姿</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すみなれた住まいで生活していくことを根底にその人の状況に合わせその時々でかかわる人、関わる事業所が異なりながら、関係者の大きな輪の中で生きて行く図。</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ただ地域によって高齢者の増加傾向や環境が異なるので、市町村、都道府県で自主的かつ主体的にこの仕組みを作り上げていくことが必要と言われている。</a:t>
            </a:r>
          </a:p>
        </p:txBody>
      </p:sp>
      <p:sp>
        <p:nvSpPr>
          <p:cNvPr id="4" name="スライド番号プレースホルダー 3"/>
          <p:cNvSpPr>
            <a:spLocks noGrp="1"/>
          </p:cNvSpPr>
          <p:nvPr>
            <p:ph type="sldNum" sz="quarter" idx="10"/>
          </p:nvPr>
        </p:nvSpPr>
        <p:spPr/>
        <p:txBody>
          <a:bodyPr/>
          <a:lstStyle/>
          <a:p>
            <a:fld id="{DE821669-D2FF-46BB-A9DC-D71F0A2ED0A7}" type="slidenum">
              <a:rPr kumimoji="1" lang="ja-JP" altLang="en-US" smtClean="0"/>
              <a:t>10</a:t>
            </a:fld>
            <a:endParaRPr kumimoji="1" lang="ja-JP" altLang="en-US"/>
          </a:p>
        </p:txBody>
      </p:sp>
    </p:spTree>
    <p:extLst>
      <p:ext uri="{BB962C8B-B14F-4D97-AF65-F5344CB8AC3E}">
        <p14:creationId xmlns:p14="http://schemas.microsoft.com/office/powerpoint/2010/main" val="102567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地域包括ケアシステムにおける「５つの構成要素」</a:t>
            </a:r>
          </a:p>
          <a:p>
            <a:r>
              <a:rPr kumimoji="1" lang="ja-JP" altLang="ja-JP" sz="1200" kern="1200" dirty="0">
                <a:solidFill>
                  <a:schemeClr val="tx1"/>
                </a:solidFill>
                <a:effectLst/>
                <a:latin typeface="+mn-lt"/>
                <a:ea typeface="+mn-ea"/>
                <a:cs typeface="+mn-cs"/>
              </a:rPr>
              <a:t>植木鉢の図　植木鉢、土　植物にたとえてある</a:t>
            </a:r>
          </a:p>
          <a:p>
            <a:r>
              <a:rPr kumimoji="1" lang="ja-JP" altLang="ja-JP" sz="1200" kern="1200" dirty="0">
                <a:solidFill>
                  <a:schemeClr val="tx1"/>
                </a:solidFill>
                <a:effectLst/>
                <a:latin typeface="+mn-lt"/>
                <a:ea typeface="+mn-ea"/>
                <a:cs typeface="+mn-cs"/>
              </a:rPr>
              <a:t>「植木鉢」は「すまいとすまい方」を示し、生活の基盤として必要な住まいが整備され、本人の希望と経済力にかなった住まい方が確保されていることが地域包括ケアシステムの前提としている。高齢者のプライバシーと尊厳が十分に守られた住環境が必要。</a:t>
            </a:r>
          </a:p>
          <a:p>
            <a:r>
              <a:rPr kumimoji="1" lang="ja-JP" altLang="ja-JP" sz="1200" kern="1200" dirty="0">
                <a:solidFill>
                  <a:schemeClr val="tx1"/>
                </a:solidFill>
                <a:effectLst/>
                <a:latin typeface="+mn-lt"/>
                <a:ea typeface="+mn-ea"/>
                <a:cs typeface="+mn-cs"/>
              </a:rPr>
              <a:t>「土」は「生活支援・福祉サービス」を示して心身の能力の低下、経済的理由、家族関係の変化などがあっても尊厳ある生活が継続できるよう生活支援や社会保障の充実を行うことが言われている。生活支援には、介護サービスのヘルパーなどが行う食事の準備など、サービス化できる支援から、近隣住民の声かけや見守りなどのインフォーマルな支援まで幅広く、担い手も多様。生活困窮者などには、社会保障としての福祉サービスの提供も必要。</a:t>
            </a:r>
          </a:p>
          <a:p>
            <a:r>
              <a:rPr kumimoji="1" lang="ja-JP" altLang="ja-JP" sz="1200" kern="1200" dirty="0">
                <a:solidFill>
                  <a:schemeClr val="tx1"/>
                </a:solidFill>
                <a:effectLst/>
                <a:latin typeface="+mn-lt"/>
                <a:ea typeface="+mn-ea"/>
                <a:cs typeface="+mn-cs"/>
              </a:rPr>
              <a:t>「植物　三枚の葉っぱ」は「介護・医療・予防」を示し、個々人の抱える課題にあわせて「介護･リハビリテーション」「医療・看護」「保健・予防」が専門職によって提供される（有機的に連携し、一体的に提供）という図。ケアマネジメントに基づき、必要に応じて生活支援と一体的に提供される。</a:t>
            </a:r>
          </a:p>
          <a:p>
            <a:r>
              <a:rPr kumimoji="1" lang="ja-JP" altLang="ja-JP" sz="1200" kern="1200" dirty="0">
                <a:solidFill>
                  <a:schemeClr val="tx1"/>
                </a:solidFill>
                <a:effectLst/>
                <a:latin typeface="+mn-lt"/>
                <a:ea typeface="+mn-ea"/>
                <a:cs typeface="+mn-cs"/>
              </a:rPr>
              <a:t>下にある「皿」は「本人・家族の選択と心構え」を示している。最も重要なところ。単身・高齢者のみ世帯が主流になる中で、在宅生活を選択することの意味を、本人家族が理解し、そのための心構えを持つことが大切とされる。</a:t>
            </a:r>
          </a:p>
          <a:p>
            <a:endParaRPr kumimoji="1" lang="ja-JP" altLang="en-US" dirty="0"/>
          </a:p>
        </p:txBody>
      </p:sp>
      <p:sp>
        <p:nvSpPr>
          <p:cNvPr id="4" name="スライド番号プレースホルダー 3"/>
          <p:cNvSpPr>
            <a:spLocks noGrp="1"/>
          </p:cNvSpPr>
          <p:nvPr>
            <p:ph type="sldNum" sz="quarter" idx="10"/>
          </p:nvPr>
        </p:nvSpPr>
        <p:spPr/>
        <p:txBody>
          <a:bodyPr/>
          <a:lstStyle/>
          <a:p>
            <a:fld id="{DE821669-D2FF-46BB-A9DC-D71F0A2ED0A7}" type="slidenum">
              <a:rPr kumimoji="1" lang="ja-JP" altLang="en-US" smtClean="0"/>
              <a:t>11</a:t>
            </a:fld>
            <a:endParaRPr kumimoji="1" lang="ja-JP" altLang="en-US"/>
          </a:p>
        </p:txBody>
      </p:sp>
    </p:spTree>
    <p:extLst>
      <p:ext uri="{BB962C8B-B14F-4D97-AF65-F5344CB8AC3E}">
        <p14:creationId xmlns:p14="http://schemas.microsoft.com/office/powerpoint/2010/main" val="4264037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9338" cy="3644900"/>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４つの助けが絡まった</a:t>
            </a:r>
            <a:r>
              <a:rPr kumimoji="1" lang="ja-JP" altLang="en-US" sz="1200" kern="1200" dirty="0">
                <a:solidFill>
                  <a:schemeClr val="tx1"/>
                </a:solidFill>
                <a:effectLst/>
                <a:latin typeface="+mn-lt"/>
                <a:ea typeface="+mn-ea"/>
                <a:cs typeface="+mn-cs"/>
              </a:rPr>
              <a:t>地域包括ケアシステムの図</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「自助・互助・共助・公助」</a:t>
            </a:r>
            <a:r>
              <a:rPr kumimoji="1" lang="ja-JP" altLang="en-US" sz="1200" kern="1200" dirty="0">
                <a:solidFill>
                  <a:schemeClr val="tx1"/>
                </a:solidFill>
                <a:effectLst/>
                <a:latin typeface="+mn-lt"/>
                <a:ea typeface="+mn-ea"/>
                <a:cs typeface="+mn-cs"/>
              </a:rPr>
              <a:t>からなる</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常に心がけたい自助・互助であり、知って上手に利用する共助、そして緊急時の助け舟となる公助となる。</a:t>
            </a:r>
          </a:p>
          <a:p>
            <a:endParaRPr kumimoji="1" lang="ja-JP" altLang="en-US"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pPr/>
              <a:t>12</a:t>
            </a:fld>
            <a:endParaRPr lang="en-US" altLang="ja-JP" dirty="0"/>
          </a:p>
        </p:txBody>
      </p:sp>
    </p:spTree>
    <p:extLst>
      <p:ext uri="{BB962C8B-B14F-4D97-AF65-F5344CB8AC3E}">
        <p14:creationId xmlns:p14="http://schemas.microsoft.com/office/powerpoint/2010/main" val="755277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地域包括ケアシステム構築のための重点取組事項</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４点挙げられている</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・在宅医療・介護連携の推進　</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・認知施策の推進　</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・生活支援・介護予防サービスの基礎整備の推進　　</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・高齢者の生活を支える住まいとサービスの確保。</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その中で在宅医療・介護連携の推進について説明を行う</a:t>
            </a:r>
          </a:p>
          <a:p>
            <a:endParaRPr kumimoji="1" lang="ja-JP" altLang="en-US" dirty="0"/>
          </a:p>
        </p:txBody>
      </p:sp>
      <p:sp>
        <p:nvSpPr>
          <p:cNvPr id="4" name="スライド番号プレースホルダー 3"/>
          <p:cNvSpPr>
            <a:spLocks noGrp="1"/>
          </p:cNvSpPr>
          <p:nvPr>
            <p:ph type="sldNum" sz="quarter" idx="10"/>
          </p:nvPr>
        </p:nvSpPr>
        <p:spPr/>
        <p:txBody>
          <a:bodyPr/>
          <a:lstStyle/>
          <a:p>
            <a:fld id="{DE821669-D2FF-46BB-A9DC-D71F0A2ED0A7}" type="slidenum">
              <a:rPr kumimoji="1" lang="ja-JP" altLang="en-US" smtClean="0"/>
              <a:t>13</a:t>
            </a:fld>
            <a:endParaRPr kumimoji="1" lang="ja-JP" altLang="en-US"/>
          </a:p>
        </p:txBody>
      </p:sp>
    </p:spTree>
    <p:extLst>
      <p:ext uri="{BB962C8B-B14F-4D97-AF65-F5344CB8AC3E}">
        <p14:creationId xmlns:p14="http://schemas.microsoft.com/office/powerpoint/2010/main" val="248129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在宅医療・介護連携の推進事業の考え方の図</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住み慣れた地域で自分らしい暮らしを続けることが出来るよう関係機関が連携し、包括的かつ継続的な医療・介護を提供することが重要である。そのため・都道府県・保健所の支援の下市区町村が中心となり、地域の医師会等と緊密に連携しながら地域の関係機関の連携体制の構築を推進する</a:t>
            </a:r>
          </a:p>
          <a:p>
            <a:pPr algn="l"/>
            <a:endParaRPr lang="ja-JP" altLang="en-US" sz="1400" b="0" i="0" u="none" strike="noStrike" baseline="0" dirty="0">
              <a:solidFill>
                <a:srgbClr val="000000"/>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E821669-D2FF-46BB-A9DC-D71F0A2ED0A7}" type="slidenum">
              <a:rPr kumimoji="1" lang="ja-JP" altLang="en-US" smtClean="0"/>
              <a:t>14</a:t>
            </a:fld>
            <a:endParaRPr kumimoji="1" lang="ja-JP" altLang="en-US"/>
          </a:p>
        </p:txBody>
      </p:sp>
    </p:spTree>
    <p:extLst>
      <p:ext uri="{BB962C8B-B14F-4D97-AF65-F5344CB8AC3E}">
        <p14:creationId xmlns:p14="http://schemas.microsoft.com/office/powerpoint/2010/main" val="4186620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在宅医療・介護連携推進事業として８項目が挙げられている図</a:t>
            </a:r>
          </a:p>
          <a:p>
            <a:endParaRPr kumimoji="1" lang="en-US" altLang="ja-JP" dirty="0"/>
          </a:p>
        </p:txBody>
      </p:sp>
      <p:sp>
        <p:nvSpPr>
          <p:cNvPr id="4" name="スライド番号プレースホルダー 3"/>
          <p:cNvSpPr>
            <a:spLocks noGrp="1"/>
          </p:cNvSpPr>
          <p:nvPr>
            <p:ph type="sldNum" sz="quarter" idx="10"/>
          </p:nvPr>
        </p:nvSpPr>
        <p:spPr/>
        <p:txBody>
          <a:bodyPr/>
          <a:lstStyle/>
          <a:p>
            <a:fld id="{DE821669-D2FF-46BB-A9DC-D71F0A2ED0A7}" type="slidenum">
              <a:rPr kumimoji="1" lang="ja-JP" altLang="en-US" smtClean="0"/>
              <a:t>15</a:t>
            </a:fld>
            <a:endParaRPr kumimoji="1" lang="ja-JP" altLang="en-US"/>
          </a:p>
        </p:txBody>
      </p:sp>
    </p:spTree>
    <p:extLst>
      <p:ext uri="{BB962C8B-B14F-4D97-AF65-F5344CB8AC3E}">
        <p14:creationId xmlns:p14="http://schemas.microsoft.com/office/powerpoint/2010/main" val="120325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東部地区での体制構築にあたって</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必要性　</a:t>
            </a:r>
            <a:r>
              <a:rPr kumimoji="1" lang="ja-JP" altLang="en-US" sz="1200" kern="1200" dirty="0">
                <a:solidFill>
                  <a:schemeClr val="tx1"/>
                </a:solidFill>
                <a:effectLst/>
                <a:latin typeface="+mn-lt"/>
                <a:ea typeface="+mn-ea"/>
                <a:cs typeface="+mn-cs"/>
              </a:rPr>
              <a:t>と</a:t>
            </a:r>
            <a:r>
              <a:rPr kumimoji="1" lang="ja-JP" altLang="ja-JP" sz="1200" kern="1200" dirty="0">
                <a:solidFill>
                  <a:schemeClr val="tx1"/>
                </a:solidFill>
                <a:effectLst/>
                <a:latin typeface="+mn-lt"/>
                <a:ea typeface="+mn-ea"/>
                <a:cs typeface="+mn-cs"/>
              </a:rPr>
              <a:t>医師会との連携</a:t>
            </a:r>
            <a:r>
              <a:rPr kumimoji="1" lang="ja-JP" altLang="en-US" sz="1200" kern="1200" dirty="0">
                <a:solidFill>
                  <a:schemeClr val="tx1"/>
                </a:solidFill>
                <a:effectLst/>
                <a:latin typeface="+mn-lt"/>
                <a:ea typeface="+mn-ea"/>
                <a:cs typeface="+mn-cs"/>
              </a:rPr>
              <a:t>について</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E821669-D2FF-46BB-A9DC-D71F0A2ED0A7}" type="slidenum">
              <a:rPr kumimoji="1" lang="ja-JP" altLang="en-US" smtClean="0"/>
              <a:t>16</a:t>
            </a:fld>
            <a:endParaRPr kumimoji="1" lang="ja-JP" altLang="en-US"/>
          </a:p>
        </p:txBody>
      </p:sp>
    </p:spTree>
    <p:extLst>
      <p:ext uri="{BB962C8B-B14F-4D97-AF65-F5344CB8AC3E}">
        <p14:creationId xmlns:p14="http://schemas.microsoft.com/office/powerpoint/2010/main" val="220578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イメージとしての図</a:t>
            </a:r>
          </a:p>
          <a:p>
            <a:r>
              <a:rPr kumimoji="1" lang="ja-JP" altLang="ja-JP" sz="1200" kern="1200" dirty="0">
                <a:solidFill>
                  <a:schemeClr val="tx1"/>
                </a:solidFill>
                <a:effectLst/>
                <a:latin typeface="+mn-lt"/>
                <a:ea typeface="+mn-ea"/>
                <a:cs typeface="+mn-cs"/>
              </a:rPr>
              <a:t>方針として、行政は１市４町が連携する　国のモデルを参考に東部地区の実情に合った新しい連携推進体制を構築する。東部医師会に在宅医療連携推進室を設置する。行政職員と専門職員が協働で事業を実施する。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DE821669-D2FF-46BB-A9DC-D71F0A2ED0A7}" type="slidenum">
              <a:rPr kumimoji="1" lang="ja-JP" altLang="en-US" smtClean="0"/>
              <a:t>17</a:t>
            </a:fld>
            <a:endParaRPr kumimoji="1" lang="ja-JP" altLang="en-US"/>
          </a:p>
        </p:txBody>
      </p:sp>
    </p:spTree>
    <p:extLst>
      <p:ext uri="{BB962C8B-B14F-4D97-AF65-F5344CB8AC3E}">
        <p14:creationId xmlns:p14="http://schemas.microsoft.com/office/powerpoint/2010/main" val="504381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ノート プレースホルダー 2"/>
          <p:cNvSpPr>
            <a:spLocks noGrp="1"/>
          </p:cNvSpPr>
          <p:nvPr>
            <p:ph type="body" idx="1"/>
          </p:nvPr>
        </p:nvSpPr>
        <p:spPr/>
        <p:txBody>
          <a:bodyPr/>
          <a:lstStyle/>
          <a:p>
            <a:r>
              <a:rPr lang="ja-JP" altLang="en-US" dirty="0"/>
              <a:t>８項目とその内容</a:t>
            </a:r>
            <a:endParaRPr lang="en-US" altLang="ja-JP" dirty="0"/>
          </a:p>
        </p:txBody>
      </p:sp>
      <p:sp>
        <p:nvSpPr>
          <p:cNvPr id="117764" name="スライド番号プレースホルダー 3"/>
          <p:cNvSpPr>
            <a:spLocks noGrp="1"/>
          </p:cNvSpPr>
          <p:nvPr>
            <p:ph type="sldNum" sz="quarter" idx="5"/>
          </p:nvPr>
        </p:nvSpPr>
        <p:spPr/>
        <p:txBody>
          <a:bodyPr/>
          <a:lstStyle>
            <a:lvl1pPr>
              <a:defRPr kumimoji="1">
                <a:solidFill>
                  <a:schemeClr val="tx1"/>
                </a:solidFill>
                <a:latin typeface="メイリオ" panose="020B0604030504040204" pitchFamily="50" charset="-128"/>
                <a:ea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9pPr>
          </a:lstStyle>
          <a:p>
            <a:fld id="{8D15BA78-8F96-4A51-B7AD-358B06956D8C}" type="slidenum">
              <a:rPr lang="ja-JP" altLang="en-US" smtClean="0">
                <a:solidFill>
                  <a:prstClr val="black"/>
                </a:solidFill>
              </a:rPr>
              <a:pPr/>
              <a:t>18</a:t>
            </a:fld>
            <a:endParaRPr lang="ja-JP" altLang="en-US">
              <a:solidFill>
                <a:prstClr val="black"/>
              </a:solidFill>
            </a:endParaRPr>
          </a:p>
        </p:txBody>
      </p:sp>
      <p:sp>
        <p:nvSpPr>
          <p:cNvPr id="4" name="スライド イメージ プレースホルダー 3"/>
          <p:cNvSpPr>
            <a:spLocks noGrp="1" noRot="1" noChangeAspect="1"/>
          </p:cNvSpPr>
          <p:nvPr>
            <p:ph type="sldImg"/>
          </p:nvPr>
        </p:nvSpPr>
        <p:spPr>
          <a:xfrm>
            <a:off x="914400" y="476250"/>
            <a:ext cx="5211763" cy="3908425"/>
          </a:xfrm>
        </p:spPr>
      </p:sp>
    </p:spTree>
    <p:extLst>
      <p:ext uri="{BB962C8B-B14F-4D97-AF65-F5344CB8AC3E}">
        <p14:creationId xmlns:p14="http://schemas.microsoft.com/office/powerpoint/2010/main" val="3952391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7</a:t>
            </a:r>
            <a:r>
              <a:rPr lang="ja-JP" altLang="en-US" dirty="0"/>
              <a:t>つの</a:t>
            </a:r>
            <a:r>
              <a:rPr lang="en-US" altLang="ja-JP" dirty="0"/>
              <a:t>WG</a:t>
            </a:r>
            <a:r>
              <a:rPr lang="ja-JP" altLang="en-US" dirty="0"/>
              <a:t>の活動について説明</a:t>
            </a:r>
          </a:p>
        </p:txBody>
      </p:sp>
      <p:sp>
        <p:nvSpPr>
          <p:cNvPr id="1198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メイリオ" panose="020B0604030504040204" pitchFamily="50" charset="-128"/>
                <a:ea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9pPr>
          </a:lstStyle>
          <a:p>
            <a:fld id="{3C6CF8F8-5C0E-4677-9C9A-819FD460204A}" type="slidenum">
              <a:rPr lang="ja-JP" altLang="en-US" smtClean="0">
                <a:solidFill>
                  <a:srgbClr val="000000"/>
                </a:solidFill>
                <a:latin typeface="Calibri" panose="020F0502020204030204" pitchFamily="34" charset="0"/>
              </a:rPr>
              <a:pPr/>
              <a:t>19</a:t>
            </a:fld>
            <a:endParaRPr lang="ja-JP" altLang="en-US">
              <a:solidFill>
                <a:srgbClr val="000000"/>
              </a:solidFill>
              <a:latin typeface="Calibri" panose="020F0502020204030204" pitchFamily="34" charset="0"/>
            </a:endParaRPr>
          </a:p>
        </p:txBody>
      </p:sp>
      <p:sp>
        <p:nvSpPr>
          <p:cNvPr id="2" name="フッター プレースホルダー 1"/>
          <p:cNvSpPr>
            <a:spLocks noGrp="1"/>
          </p:cNvSpPr>
          <p:nvPr>
            <p:ph type="ftr" sz="quarter" idx="10"/>
          </p:nvPr>
        </p:nvSpPr>
        <p:spPr/>
        <p:txBody>
          <a:bodyPr/>
          <a:lstStyle/>
          <a:p>
            <a:pPr>
              <a:defRPr/>
            </a:pPr>
            <a:r>
              <a:rPr lang="ja-JP" altLang="en-US">
                <a:solidFill>
                  <a:prstClr val="black"/>
                </a:solidFill>
              </a:rPr>
              <a:t>地域包括ケア専門職“絆”研修　</a:t>
            </a:r>
            <a:r>
              <a:rPr lang="en-US" altLang="ja-JP">
                <a:solidFill>
                  <a:prstClr val="black"/>
                </a:solidFill>
              </a:rPr>
              <a:t>2017</a:t>
            </a:r>
            <a:r>
              <a:rPr lang="ja-JP" altLang="en-US">
                <a:solidFill>
                  <a:prstClr val="black"/>
                </a:solidFill>
              </a:rPr>
              <a:t>年度版</a:t>
            </a:r>
          </a:p>
        </p:txBody>
      </p:sp>
    </p:spTree>
    <p:extLst>
      <p:ext uri="{BB962C8B-B14F-4D97-AF65-F5344CB8AC3E}">
        <p14:creationId xmlns:p14="http://schemas.microsoft.com/office/powerpoint/2010/main" val="300191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２０１５年を境に１５年前、１５年後の人口ピラミッド</a:t>
            </a:r>
            <a:endParaRPr kumimoji="1" lang="en-US" altLang="ja-JP" dirty="0"/>
          </a:p>
          <a:p>
            <a:r>
              <a:rPr kumimoji="1" lang="ja-JP" altLang="en-US" dirty="0"/>
              <a:t>全国と鳥取県</a:t>
            </a:r>
            <a:endParaRPr kumimoji="1" lang="en-US" altLang="ja-JP" dirty="0"/>
          </a:p>
          <a:p>
            <a:r>
              <a:rPr kumimoji="1" lang="ja-JP" altLang="en-US" dirty="0"/>
              <a:t>全国平均より早めの高齢化</a:t>
            </a:r>
          </a:p>
        </p:txBody>
      </p:sp>
      <p:sp>
        <p:nvSpPr>
          <p:cNvPr id="4" name="スライド番号プレースホルダー 3"/>
          <p:cNvSpPr>
            <a:spLocks noGrp="1"/>
          </p:cNvSpPr>
          <p:nvPr>
            <p:ph type="sldNum" sz="quarter" idx="10"/>
          </p:nvPr>
        </p:nvSpPr>
        <p:spPr/>
        <p:txBody>
          <a:bodyPr/>
          <a:lstStyle/>
          <a:p>
            <a:fld id="{DE821669-D2FF-46BB-A9DC-D71F0A2ED0A7}" type="slidenum">
              <a:rPr kumimoji="1" lang="ja-JP" altLang="en-US" smtClean="0"/>
              <a:t>2</a:t>
            </a:fld>
            <a:endParaRPr kumimoji="1" lang="ja-JP" altLang="en-US"/>
          </a:p>
        </p:txBody>
      </p:sp>
    </p:spTree>
    <p:extLst>
      <p:ext uri="{BB962C8B-B14F-4D97-AF65-F5344CB8AC3E}">
        <p14:creationId xmlns:p14="http://schemas.microsoft.com/office/powerpoint/2010/main" val="899943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高齢社会に関する意識調査　全国の４０歳以上の男女</a:t>
            </a:r>
          </a:p>
        </p:txBody>
      </p:sp>
      <p:sp>
        <p:nvSpPr>
          <p:cNvPr id="4" name="スライド番号プレースホルダー 3"/>
          <p:cNvSpPr>
            <a:spLocks noGrp="1"/>
          </p:cNvSpPr>
          <p:nvPr>
            <p:ph type="sldNum" sz="quarter" idx="10"/>
          </p:nvPr>
        </p:nvSpPr>
        <p:spPr/>
        <p:txBody>
          <a:bodyPr/>
          <a:lstStyle/>
          <a:p>
            <a:fld id="{DE821669-D2FF-46BB-A9DC-D71F0A2ED0A7}" type="slidenum">
              <a:rPr kumimoji="1" lang="ja-JP" altLang="en-US" smtClean="0"/>
              <a:t>20</a:t>
            </a:fld>
            <a:endParaRPr kumimoji="1" lang="ja-JP" altLang="en-US"/>
          </a:p>
        </p:txBody>
      </p:sp>
    </p:spTree>
    <p:extLst>
      <p:ext uri="{BB962C8B-B14F-4D97-AF65-F5344CB8AC3E}">
        <p14:creationId xmlns:p14="http://schemas.microsoft.com/office/powerpoint/2010/main" val="4284909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健康寿命と平均寿命の推移</a:t>
            </a:r>
          </a:p>
        </p:txBody>
      </p:sp>
      <p:sp>
        <p:nvSpPr>
          <p:cNvPr id="4" name="スライド番号プレースホルダー 3"/>
          <p:cNvSpPr>
            <a:spLocks noGrp="1"/>
          </p:cNvSpPr>
          <p:nvPr>
            <p:ph type="sldNum" sz="quarter" idx="5"/>
          </p:nvPr>
        </p:nvSpPr>
        <p:spPr/>
        <p:txBody>
          <a:bodyPr/>
          <a:lstStyle/>
          <a:p>
            <a:fld id="{DE821669-D2FF-46BB-A9DC-D71F0A2ED0A7}" type="slidenum">
              <a:rPr kumimoji="1" lang="ja-JP" altLang="en-US" smtClean="0"/>
              <a:t>21</a:t>
            </a:fld>
            <a:endParaRPr kumimoji="1" lang="ja-JP" altLang="en-US"/>
          </a:p>
        </p:txBody>
      </p:sp>
    </p:spTree>
    <p:extLst>
      <p:ext uri="{BB962C8B-B14F-4D97-AF65-F5344CB8AC3E}">
        <p14:creationId xmlns:p14="http://schemas.microsoft.com/office/powerpoint/2010/main" val="1835394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死に場所の構成割合昭和</a:t>
            </a:r>
            <a:r>
              <a:rPr kumimoji="1" lang="en-US" altLang="ja-JP" sz="1200" kern="1200" dirty="0">
                <a:solidFill>
                  <a:schemeClr val="tx1"/>
                </a:solidFill>
                <a:effectLst/>
                <a:latin typeface="+mn-lt"/>
                <a:ea typeface="+mn-ea"/>
                <a:cs typeface="+mn-cs"/>
              </a:rPr>
              <a:t>52</a:t>
            </a:r>
            <a:r>
              <a:rPr kumimoji="1" lang="ja-JP" altLang="en-US" sz="1200" kern="1200" dirty="0">
                <a:solidFill>
                  <a:schemeClr val="tx1"/>
                </a:solidFill>
                <a:effectLst/>
                <a:latin typeface="+mn-lt"/>
                <a:ea typeface="+mn-ea"/>
                <a:cs typeface="+mn-cs"/>
              </a:rPr>
              <a:t>年</a:t>
            </a:r>
            <a:r>
              <a:rPr kumimoji="1" lang="ja-JP" altLang="ja-JP" sz="1200" kern="1200" dirty="0">
                <a:solidFill>
                  <a:schemeClr val="tx1"/>
                </a:solidFill>
                <a:effectLst/>
                <a:latin typeface="+mn-lt"/>
                <a:ea typeface="+mn-ea"/>
                <a:cs typeface="+mn-cs"/>
              </a:rPr>
              <a:t>に自宅と病院が逆転した</a:t>
            </a:r>
          </a:p>
          <a:p>
            <a:endParaRPr kumimoji="1" lang="en-US" altLang="ja-JP" dirty="0"/>
          </a:p>
        </p:txBody>
      </p:sp>
      <p:sp>
        <p:nvSpPr>
          <p:cNvPr id="4" name="スライド番号プレースホルダー 3"/>
          <p:cNvSpPr>
            <a:spLocks noGrp="1"/>
          </p:cNvSpPr>
          <p:nvPr>
            <p:ph type="sldNum" sz="quarter" idx="10"/>
          </p:nvPr>
        </p:nvSpPr>
        <p:spPr/>
        <p:txBody>
          <a:bodyPr/>
          <a:lstStyle/>
          <a:p>
            <a:fld id="{DE821669-D2FF-46BB-A9DC-D71F0A2ED0A7}" type="slidenum">
              <a:rPr kumimoji="1" lang="ja-JP" altLang="en-US" smtClean="0"/>
              <a:t>22</a:t>
            </a:fld>
            <a:endParaRPr kumimoji="1" lang="ja-JP" altLang="en-US"/>
          </a:p>
        </p:txBody>
      </p:sp>
    </p:spTree>
    <p:extLst>
      <p:ext uri="{BB962C8B-B14F-4D97-AF65-F5344CB8AC3E}">
        <p14:creationId xmlns:p14="http://schemas.microsoft.com/office/powerpoint/2010/main" val="1860852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2017</a:t>
            </a:r>
            <a:r>
              <a:rPr kumimoji="1" lang="ja-JP" altLang="en-US" dirty="0"/>
              <a:t>年の死亡場所　全国と鳥取の比較</a:t>
            </a:r>
            <a:endParaRPr kumimoji="1" lang="en-US" altLang="ja-JP" dirty="0"/>
          </a:p>
          <a:p>
            <a:r>
              <a:rPr kumimoji="1" lang="ja-JP" altLang="en-US" dirty="0"/>
              <a:t>上の青が病院の割合</a:t>
            </a:r>
            <a:endParaRPr kumimoji="1" lang="en-US" altLang="ja-JP" dirty="0"/>
          </a:p>
          <a:p>
            <a:r>
              <a:rPr kumimoji="1" lang="ja-JP" altLang="en-US" dirty="0"/>
              <a:t>病院以外の内訳が下のグラフとなる</a:t>
            </a:r>
          </a:p>
        </p:txBody>
      </p:sp>
      <p:sp>
        <p:nvSpPr>
          <p:cNvPr id="4" name="スライド番号プレースホルダー 3"/>
          <p:cNvSpPr>
            <a:spLocks noGrp="1"/>
          </p:cNvSpPr>
          <p:nvPr>
            <p:ph type="sldNum" sz="quarter" idx="5"/>
          </p:nvPr>
        </p:nvSpPr>
        <p:spPr/>
        <p:txBody>
          <a:bodyPr/>
          <a:lstStyle/>
          <a:p>
            <a:fld id="{DE821669-D2FF-46BB-A9DC-D71F0A2ED0A7}" type="slidenum">
              <a:rPr kumimoji="1" lang="ja-JP" altLang="en-US" smtClean="0"/>
              <a:t>23</a:t>
            </a:fld>
            <a:endParaRPr kumimoji="1" lang="ja-JP" altLang="en-US"/>
          </a:p>
        </p:txBody>
      </p:sp>
    </p:spTree>
    <p:extLst>
      <p:ext uri="{BB962C8B-B14F-4D97-AF65-F5344CB8AC3E}">
        <p14:creationId xmlns:p14="http://schemas.microsoft.com/office/powerpoint/2010/main" val="852763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地域医療構想２０２５年必要病床数の推計</a:t>
            </a:r>
          </a:p>
          <a:p>
            <a:r>
              <a:rPr kumimoji="1" lang="ja-JP" altLang="ja-JP" sz="1200" kern="1200" dirty="0">
                <a:solidFill>
                  <a:schemeClr val="tx1"/>
                </a:solidFill>
                <a:effectLst/>
                <a:latin typeface="+mn-lt"/>
                <a:ea typeface="+mn-ea"/>
                <a:cs typeface="+mn-cs"/>
              </a:rPr>
              <a:t>２０１７年６月新聞でも報道されたが、２０２５年の病床数を政府の専門機関が推計した。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資料から鳥取県東部地区は５３８床、１９．４％の減少と推計される。高齢者は増えていくが病床数は減る可能性が高い</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医療機関にはさまざまな種類があり、それぞれの病状に合わせて機能を分担する時代になっている。</a:t>
            </a:r>
          </a:p>
        </p:txBody>
      </p:sp>
      <p:sp>
        <p:nvSpPr>
          <p:cNvPr id="4" name="スライド番号プレースホルダー 3"/>
          <p:cNvSpPr>
            <a:spLocks noGrp="1"/>
          </p:cNvSpPr>
          <p:nvPr>
            <p:ph type="sldNum" sz="quarter" idx="10"/>
          </p:nvPr>
        </p:nvSpPr>
        <p:spPr/>
        <p:txBody>
          <a:bodyPr/>
          <a:lstStyle/>
          <a:p>
            <a:fld id="{DE821669-D2FF-46BB-A9DC-D71F0A2ED0A7}" type="slidenum">
              <a:rPr kumimoji="1" lang="ja-JP" altLang="en-US" smtClean="0"/>
              <a:t>24</a:t>
            </a:fld>
            <a:endParaRPr kumimoji="1" lang="ja-JP" altLang="en-US"/>
          </a:p>
        </p:txBody>
      </p:sp>
    </p:spTree>
    <p:extLst>
      <p:ext uri="{BB962C8B-B14F-4D97-AF65-F5344CB8AC3E}">
        <p14:creationId xmlns:p14="http://schemas.microsoft.com/office/powerpoint/2010/main" val="2573087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a:extLst>
              <a:ext uri="{FF2B5EF4-FFF2-40B4-BE49-F238E27FC236}">
                <a16:creationId xmlns:a16="http://schemas.microsoft.com/office/drawing/2014/main" id="{FEED5BCD-1FF5-444E-9C08-D66F1F2215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a:extLst>
              <a:ext uri="{FF2B5EF4-FFF2-40B4-BE49-F238E27FC236}">
                <a16:creationId xmlns:a16="http://schemas.microsoft.com/office/drawing/2014/main" id="{2E97EED4-FBF0-4188-8D29-74D0904B11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鳥取県の地域医療構想は平成２８年１２月に策定。</a:t>
            </a:r>
            <a:endParaRPr lang="en-US" altLang="ja-JP" dirty="0"/>
          </a:p>
          <a:p>
            <a:r>
              <a:rPr lang="ja-JP" altLang="en-US" dirty="0"/>
              <a:t>では鳥取県東部地域の推計はどうかということですが、当時の病床数で約５００床少ない推計、逆に在宅医療は５００人程度の需要増という推計。</a:t>
            </a:r>
            <a:endParaRPr lang="en-US" altLang="ja-JP" dirty="0"/>
          </a:p>
          <a:p>
            <a:r>
              <a:rPr lang="ja-JP" altLang="en-US" dirty="0"/>
              <a:t>現在は、慢性期の介護療養病床の介護医療院への転換等が進んできており、私の試算では３２３床の過剰という状況。</a:t>
            </a:r>
            <a:endParaRPr lang="en-US" altLang="ja-JP" dirty="0"/>
          </a:p>
          <a:p>
            <a:endParaRPr lang="en-US" altLang="ja-JP" dirty="0"/>
          </a:p>
          <a:p>
            <a:r>
              <a:rPr lang="ja-JP" altLang="en-US" dirty="0"/>
              <a:t>病床機能別では、全国推計とほぼ同じで、急性期、慢性期は現状より少なく、回復期は不足。</a:t>
            </a:r>
            <a:endParaRPr lang="en-US" altLang="ja-JP" dirty="0"/>
          </a:p>
          <a:p>
            <a:endParaRPr kumimoji="1" lang="en-US" altLang="ja-JP" dirty="0"/>
          </a:p>
          <a:p>
            <a:endParaRPr lang="ja-JP" altLang="en-US" dirty="0"/>
          </a:p>
        </p:txBody>
      </p:sp>
      <p:sp>
        <p:nvSpPr>
          <p:cNvPr id="69636" name="スライド番号プレースホルダー 3">
            <a:extLst>
              <a:ext uri="{FF2B5EF4-FFF2-40B4-BE49-F238E27FC236}">
                <a16:creationId xmlns:a16="http://schemas.microsoft.com/office/drawing/2014/main" id="{AE68E8D9-76C0-47A0-9C76-38EB3F92C6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39775" indent="-282575">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39825" indent="-225425">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597025" indent="-225425">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4225" indent="-225425">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1425" indent="-225425"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68625" indent="-225425"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5825" indent="-225425"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3025" indent="-225425"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6127D3-559F-42BD-BB9B-B9AC3456E0CE}"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メイリオ" panose="020B0604030504040204" pitchFamily="50" charset="-128"/>
                <a:cs typeface="メイリオ"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6178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a:extLst>
              <a:ext uri="{FF2B5EF4-FFF2-40B4-BE49-F238E27FC236}">
                <a16:creationId xmlns:a16="http://schemas.microsoft.com/office/drawing/2014/main" id="{D4E6F566-A663-4448-9BE2-520C35986C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ノート プレースホルダ 2">
            <a:extLst>
              <a:ext uri="{FF2B5EF4-FFF2-40B4-BE49-F238E27FC236}">
                <a16:creationId xmlns:a16="http://schemas.microsoft.com/office/drawing/2014/main" id="{EE005D92-E756-4F6F-ABAD-958F5C1668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地域医療構想とは</a:t>
            </a:r>
            <a:endParaRPr lang="en-US" altLang="ja-JP" dirty="0"/>
          </a:p>
          <a:p>
            <a:r>
              <a:rPr lang="ja-JP" altLang="en-US" dirty="0"/>
              <a:t>地域包括ケアシステムとの関連</a:t>
            </a:r>
          </a:p>
        </p:txBody>
      </p:sp>
      <p:sp>
        <p:nvSpPr>
          <p:cNvPr id="107524" name="スライド番号プレースホルダ 3">
            <a:extLst>
              <a:ext uri="{FF2B5EF4-FFF2-40B4-BE49-F238E27FC236}">
                <a16:creationId xmlns:a16="http://schemas.microsoft.com/office/drawing/2014/main" id="{938B531A-69C4-4468-8BF2-769330D353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fld id="{CF03A577-EBBC-478F-9A9F-AFD1F8F72193}" type="slidenum">
              <a:rPr lang="ja-JP" altLang="en-US" smtClean="0">
                <a:solidFill>
                  <a:srgbClr val="000000"/>
                </a:solidFill>
                <a:latin typeface="Calibri" panose="020F0502020204030204" pitchFamily="34" charset="0"/>
                <a:ea typeface="ＭＳ Ｐゴシック" panose="020B0600070205080204" pitchFamily="50" charset="-128"/>
              </a:rPr>
              <a:pPr/>
              <a:t>27</a:t>
            </a:fld>
            <a:endParaRPr lang="ja-JP" altLang="en-US">
              <a:solidFill>
                <a:srgbClr val="000000"/>
              </a:solidFill>
              <a:latin typeface="Calibri" panose="020F0502020204030204" pitchFamily="34" charset="0"/>
              <a:ea typeface="ＭＳ Ｐゴシック" panose="020B0600070205080204" pitchFamily="50" charset="-128"/>
            </a:endParaRPr>
          </a:p>
        </p:txBody>
      </p:sp>
      <p:sp>
        <p:nvSpPr>
          <p:cNvPr id="107525" name="フッター プレースホルダー 1">
            <a:extLst>
              <a:ext uri="{FF2B5EF4-FFF2-40B4-BE49-F238E27FC236}">
                <a16:creationId xmlns:a16="http://schemas.microsoft.com/office/drawing/2014/main" id="{8A973A0A-69A1-4DD2-80F2-CFCB0A41CD87}"/>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fontAlgn="base">
              <a:spcBef>
                <a:spcPct val="0"/>
              </a:spcBef>
              <a:spcAft>
                <a:spcPct val="0"/>
              </a:spcAft>
            </a:pPr>
            <a:r>
              <a:rPr lang="ja-JP" altLang="en-US">
                <a:solidFill>
                  <a:srgbClr val="000000"/>
                </a:solidFill>
                <a:latin typeface="Calibri" panose="020F0502020204030204" pitchFamily="34" charset="0"/>
                <a:ea typeface="ＭＳ Ｐゴシック" panose="020B0600070205080204" pitchFamily="50" charset="-128"/>
              </a:rPr>
              <a:t>地域包括ケア専門職“絆”研修　</a:t>
            </a:r>
            <a:r>
              <a:rPr lang="en-US" altLang="ja-JP">
                <a:solidFill>
                  <a:srgbClr val="000000"/>
                </a:solidFill>
                <a:latin typeface="Calibri" panose="020F0502020204030204" pitchFamily="34" charset="0"/>
                <a:ea typeface="ＭＳ Ｐゴシック" panose="020B0600070205080204" pitchFamily="50" charset="-128"/>
              </a:rPr>
              <a:t>2017</a:t>
            </a:r>
            <a:r>
              <a:rPr lang="ja-JP" altLang="en-US">
                <a:solidFill>
                  <a:srgbClr val="000000"/>
                </a:solidFill>
                <a:latin typeface="Calibri" panose="020F0502020204030204" pitchFamily="34" charset="0"/>
                <a:ea typeface="ＭＳ Ｐゴシック" panose="020B0600070205080204" pitchFamily="50" charset="-128"/>
              </a:rPr>
              <a:t>年度版</a:t>
            </a:r>
          </a:p>
        </p:txBody>
      </p:sp>
    </p:spTree>
    <p:extLst>
      <p:ext uri="{BB962C8B-B14F-4D97-AF65-F5344CB8AC3E}">
        <p14:creationId xmlns:p14="http://schemas.microsoft.com/office/powerpoint/2010/main" val="90531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鳥取市の人口推計と要介護・要支援者数の将来推計</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1669-D2FF-46BB-A9DC-D71F0A2ED0A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1292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岩美町の人口推計と要介護・要支援者数の将来推計</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1669-D2FF-46BB-A9DC-D71F0A2ED0A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6619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若桜町</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人口推計と要介護・要支援者数の将来推計</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1669-D2FF-46BB-A9DC-D71F0A2ED0A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4495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智頭</a:t>
            </a:r>
            <a:r>
              <a:rPr kumimoji="1" lang="ja-JP" altLang="ja-JP" sz="1200" kern="1200" dirty="0">
                <a:solidFill>
                  <a:schemeClr val="tx1"/>
                </a:solidFill>
                <a:effectLst/>
                <a:latin typeface="+mn-lt"/>
                <a:ea typeface="+mn-ea"/>
                <a:cs typeface="+mn-cs"/>
              </a:rPr>
              <a:t>町</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人口推計と要介護・要支援者数の将来推計</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1669-D2FF-46BB-A9DC-D71F0A2ED0A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681535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八頭</a:t>
            </a:r>
            <a:r>
              <a:rPr kumimoji="1" lang="ja-JP" altLang="ja-JP" sz="1200" kern="1200" dirty="0">
                <a:solidFill>
                  <a:schemeClr val="tx1"/>
                </a:solidFill>
                <a:effectLst/>
                <a:latin typeface="+mn-lt"/>
                <a:ea typeface="+mn-ea"/>
                <a:cs typeface="+mn-cs"/>
              </a:rPr>
              <a:t>町</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人口推計と要介護・要支援者数の将来推計</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1669-D2FF-46BB-A9DC-D71F0A2ED0A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9181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新温泉町</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人口推計と要介護・要支援者数の将来推計</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21669-D2FF-46BB-A9DC-D71F0A2ED0A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67096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ja-JP" dirty="0"/>
              <a:t>高齢化率のグラフ</a:t>
            </a:r>
            <a:endParaRPr lang="en-US" altLang="ja-JP" dirty="0"/>
          </a:p>
          <a:p>
            <a:pPr eaLnBrk="1" hangingPunct="1">
              <a:spcBef>
                <a:spcPct val="0"/>
              </a:spcBef>
            </a:pPr>
            <a:r>
              <a:rPr lang="ja-JP" altLang="en-US" dirty="0"/>
              <a:t>　</a:t>
            </a:r>
            <a:r>
              <a:rPr lang="ja-JP" altLang="ja-JP" dirty="0"/>
              <a:t>超高齢化社会。</a:t>
            </a:r>
            <a:endParaRPr lang="en-US" altLang="ja-JP" dirty="0"/>
          </a:p>
          <a:p>
            <a:pPr eaLnBrk="1" hangingPunct="1">
              <a:spcBef>
                <a:spcPct val="0"/>
              </a:spcBef>
            </a:pPr>
            <a:r>
              <a:rPr lang="ja-JP" altLang="ja-JP" dirty="0"/>
              <a:t>全国</a:t>
            </a:r>
            <a:r>
              <a:rPr lang="ja-JP" altLang="en-US" dirty="0"/>
              <a:t>平均</a:t>
            </a:r>
            <a:r>
              <a:rPr lang="ja-JP" altLang="ja-JP" dirty="0"/>
              <a:t>の</a:t>
            </a:r>
            <a:r>
              <a:rPr lang="ja-JP" altLang="en-US" dirty="0"/>
              <a:t>赤</a:t>
            </a:r>
            <a:r>
              <a:rPr lang="ja-JP" altLang="ja-JP" dirty="0"/>
              <a:t>と</a:t>
            </a:r>
            <a:r>
              <a:rPr lang="ja-JP" altLang="en-US" dirty="0"/>
              <a:t>グレー</a:t>
            </a:r>
            <a:r>
              <a:rPr lang="ja-JP" altLang="ja-JP" dirty="0"/>
              <a:t>の鳥取市がほぼ同じ</a:t>
            </a:r>
            <a:r>
              <a:rPr lang="ja-JP" altLang="en-US" dirty="0"/>
              <a:t>推移</a:t>
            </a:r>
            <a:r>
              <a:rPr lang="ja-JP" altLang="ja-JP" dirty="0"/>
              <a:t>。</a:t>
            </a:r>
            <a:endParaRPr lang="en-US" altLang="ja-JP" dirty="0"/>
          </a:p>
          <a:p>
            <a:pPr eaLnBrk="1" hangingPunct="1">
              <a:spcBef>
                <a:spcPct val="0"/>
              </a:spcBef>
            </a:pPr>
            <a:r>
              <a:rPr lang="ja-JP" altLang="en-US" dirty="0"/>
              <a:t>点線は県の平均</a:t>
            </a:r>
            <a:endParaRPr lang="en-US" altLang="ja-JP" dirty="0"/>
          </a:p>
          <a:p>
            <a:pPr eaLnBrk="1" hangingPunct="1">
              <a:spcBef>
                <a:spcPct val="0"/>
              </a:spcBef>
            </a:pPr>
            <a:r>
              <a:rPr lang="en-US" altLang="ja-JP" dirty="0"/>
              <a:t>2025</a:t>
            </a:r>
            <a:r>
              <a:rPr lang="ja-JP" altLang="ja-JP" dirty="0"/>
              <a:t>年には智頭、若桜はほぼ二人に一人が高齢者となる。</a:t>
            </a:r>
          </a:p>
          <a:p>
            <a:endParaRPr lang="ja-JP" altLang="en-US" dirty="0"/>
          </a:p>
        </p:txBody>
      </p:sp>
      <p:sp>
        <p:nvSpPr>
          <p:cNvPr id="1054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メイリオ" panose="020B0604030504040204" pitchFamily="50" charset="-128"/>
                <a:ea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9pPr>
          </a:lstStyle>
          <a:p>
            <a:fld id="{380AF71C-E337-415D-AD60-953D31136885}" type="slidenum">
              <a:rPr lang="ja-JP" altLang="en-US" smtClean="0">
                <a:solidFill>
                  <a:srgbClr val="000000"/>
                </a:solidFill>
                <a:latin typeface="Calibri" panose="020F0502020204030204" pitchFamily="34" charset="0"/>
              </a:rPr>
              <a:pPr/>
              <a:t>9</a:t>
            </a:fld>
            <a:endParaRPr lang="ja-JP" altLang="en-US">
              <a:solidFill>
                <a:srgbClr val="000000"/>
              </a:solidFill>
              <a:latin typeface="Calibri" panose="020F0502020204030204" pitchFamily="34" charset="0"/>
            </a:endParaRPr>
          </a:p>
        </p:txBody>
      </p:sp>
      <p:sp>
        <p:nvSpPr>
          <p:cNvPr id="2" name="フッター プレースホルダー 1"/>
          <p:cNvSpPr>
            <a:spLocks noGrp="1"/>
          </p:cNvSpPr>
          <p:nvPr>
            <p:ph type="ftr" sz="quarter" idx="10"/>
          </p:nvPr>
        </p:nvSpPr>
        <p:spPr/>
        <p:txBody>
          <a:bodyPr/>
          <a:lstStyle/>
          <a:p>
            <a:pPr>
              <a:defRPr/>
            </a:pPr>
            <a:r>
              <a:rPr lang="ja-JP" altLang="en-US">
                <a:solidFill>
                  <a:prstClr val="black"/>
                </a:solidFill>
              </a:rPr>
              <a:t>地域包括ケア専門職“絆”研修　</a:t>
            </a:r>
            <a:r>
              <a:rPr lang="en-US" altLang="ja-JP">
                <a:solidFill>
                  <a:prstClr val="black"/>
                </a:solidFill>
              </a:rPr>
              <a:t>2017</a:t>
            </a:r>
            <a:r>
              <a:rPr lang="ja-JP" altLang="en-US">
                <a:solidFill>
                  <a:prstClr val="black"/>
                </a:solidFill>
              </a:rPr>
              <a:t>年度版</a:t>
            </a:r>
          </a:p>
        </p:txBody>
      </p:sp>
    </p:spTree>
    <p:extLst>
      <p:ext uri="{BB962C8B-B14F-4D97-AF65-F5344CB8AC3E}">
        <p14:creationId xmlns:p14="http://schemas.microsoft.com/office/powerpoint/2010/main" val="240894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01A1B4F-D69C-4463-9084-FFA2BBF67175}"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7744CF8D-D221-449C-8E9A-D6A19CD08B7C}" type="slidenum">
              <a:rPr kumimoji="1" lang="ja-JP" altLang="en-US" smtClean="0"/>
              <a:pPr/>
              <a:t>‹#›</a:t>
            </a:fld>
            <a:endParaRPr kumimoji="1" lang="ja-JP" altLang="en-US" dirty="0"/>
          </a:p>
        </p:txBody>
      </p:sp>
    </p:spTree>
    <p:extLst>
      <p:ext uri="{BB962C8B-B14F-4D97-AF65-F5344CB8AC3E}">
        <p14:creationId xmlns:p14="http://schemas.microsoft.com/office/powerpoint/2010/main" val="163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D60EB3-8B67-4893-8AE9-694A3BBE753D}"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44CF8D-D221-449C-8E9A-D6A19CD08B7C}"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36877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9BDE3E6-798B-43B5-95C1-F7463CC36A08}"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44CF8D-D221-449C-8E9A-D6A19CD08B7C}"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599279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0873F5-86D5-4BD3-B4FD-4B18DEC90E74}"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744CF8D-D221-449C-8E9A-D6A19CD08B7C}"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194359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1141810" y="4454034"/>
            <a:ext cx="6858000" cy="1184766"/>
          </a:xfrm>
        </p:spPr>
        <p:txBody>
          <a:bodyPr anchor="t">
            <a:normAutofit/>
          </a:bodyPr>
          <a:lstStyle>
            <a:lvl1pPr marL="0" indent="0" algn="l" latinLnBrk="0">
              <a:spcBef>
                <a:spcPts val="0"/>
              </a:spcBef>
              <a:buNone/>
              <a:defRPr kumimoji="1" lang="ja-JP" sz="1800" cap="none" baseline="0">
                <a:solidFill>
                  <a:schemeClr val="tx1"/>
                </a:solidFill>
              </a:defRPr>
            </a:lvl1pPr>
            <a:lvl2pPr marL="342900" indent="0" latinLnBrk="0">
              <a:buNone/>
              <a:defRPr kumimoji="1" lang="ja-JP" sz="1350">
                <a:solidFill>
                  <a:schemeClr val="tx1">
                    <a:tint val="75000"/>
                  </a:schemeClr>
                </a:solidFill>
              </a:defRPr>
            </a:lvl2pPr>
            <a:lvl3pPr marL="685800" indent="0" latinLnBrk="0">
              <a:buNone/>
              <a:defRPr kumimoji="1" lang="ja-JP" sz="1200">
                <a:solidFill>
                  <a:schemeClr val="tx1">
                    <a:tint val="75000"/>
                  </a:schemeClr>
                </a:solidFill>
              </a:defRPr>
            </a:lvl3pPr>
            <a:lvl4pPr marL="1028700" indent="0" latinLnBrk="0">
              <a:buNone/>
              <a:defRPr kumimoji="1" lang="ja-JP" sz="1050">
                <a:solidFill>
                  <a:schemeClr val="tx1">
                    <a:tint val="75000"/>
                  </a:schemeClr>
                </a:solidFill>
              </a:defRPr>
            </a:lvl4pPr>
            <a:lvl5pPr marL="1371600" indent="0" latinLnBrk="0">
              <a:buNone/>
              <a:defRPr kumimoji="1" lang="ja-JP" sz="1050">
                <a:solidFill>
                  <a:schemeClr val="tx1">
                    <a:tint val="75000"/>
                  </a:schemeClr>
                </a:solidFill>
              </a:defRPr>
            </a:lvl5pPr>
            <a:lvl6pPr marL="1714500" indent="0" latinLnBrk="0">
              <a:buNone/>
              <a:defRPr kumimoji="1" lang="ja-JP" sz="1050">
                <a:solidFill>
                  <a:schemeClr val="tx1">
                    <a:tint val="75000"/>
                  </a:schemeClr>
                </a:solidFill>
              </a:defRPr>
            </a:lvl6pPr>
            <a:lvl7pPr marL="2057400" indent="0" latinLnBrk="0">
              <a:buNone/>
              <a:defRPr kumimoji="1" lang="ja-JP" sz="1050">
                <a:solidFill>
                  <a:schemeClr val="tx1">
                    <a:tint val="75000"/>
                  </a:schemeClr>
                </a:solidFill>
              </a:defRPr>
            </a:lvl7pPr>
            <a:lvl8pPr marL="2400300" indent="0" latinLnBrk="0">
              <a:buNone/>
              <a:defRPr kumimoji="1" lang="ja-JP" sz="1050">
                <a:solidFill>
                  <a:schemeClr val="tx1">
                    <a:tint val="75000"/>
                  </a:schemeClr>
                </a:solidFill>
              </a:defRPr>
            </a:lvl8pPr>
            <a:lvl9pPr marL="2743200" indent="0" latinLnBrk="0">
              <a:buNone/>
              <a:defRPr kumimoji="1" lang="ja-JP" sz="1050">
                <a:solidFill>
                  <a:schemeClr val="tx1">
                    <a:tint val="75000"/>
                  </a:schemeClr>
                </a:solidFill>
              </a:defRPr>
            </a:lvl9pPr>
          </a:lstStyle>
          <a:p>
            <a:pPr lvl="0"/>
            <a:r>
              <a:rPr kumimoji="1" lang="ja-JP" altLang="en-US"/>
              <a:t>マスター テキストの書式設定</a:t>
            </a:r>
          </a:p>
        </p:txBody>
      </p:sp>
      <p:sp>
        <p:nvSpPr>
          <p:cNvPr id="7" name="タイトル 6"/>
          <p:cNvSpPr>
            <a:spLocks noGrp="1"/>
          </p:cNvSpPr>
          <p:nvPr>
            <p:ph type="title"/>
          </p:nvPr>
        </p:nvSpPr>
        <p:spPr/>
        <p:txBody>
          <a:bodyPr/>
          <a:lstStyle/>
          <a:p>
            <a:r>
              <a:rPr kumimoji="1" lang="ja-JP" altLang="en-US"/>
              <a:t>マスター タイトルの書式設定</a:t>
            </a:r>
          </a:p>
        </p:txBody>
      </p:sp>
      <p:sp>
        <p:nvSpPr>
          <p:cNvPr id="2" name="日付プレースホルダー 1"/>
          <p:cNvSpPr>
            <a:spLocks noGrp="1"/>
          </p:cNvSpPr>
          <p:nvPr>
            <p:ph type="dt" sz="half" idx="10"/>
          </p:nvPr>
        </p:nvSpPr>
        <p:spPr/>
        <p:txBody>
          <a:bodyPr/>
          <a:lstStyle/>
          <a:p>
            <a:fld id="{0AED2866-FE3E-4DC4-9E77-87B04D30B653}"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744CF8D-D221-449C-8E9A-D6A19CD08B7C}"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1179197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934200" cy="1219200"/>
          </a:xfrm>
        </p:spPr>
        <p:txBody>
          <a:bodyPr/>
          <a:lstStyle/>
          <a:p>
            <a:r>
              <a:rPr lang="ja-JP" altLang="en-US"/>
              <a:t>マスター タイトルの書式設定</a:t>
            </a:r>
            <a:endParaRPr lang="en-US"/>
          </a:p>
        </p:txBody>
      </p:sp>
      <p:sp>
        <p:nvSpPr>
          <p:cNvPr id="3" name="Chart Placeholder 2"/>
          <p:cNvSpPr>
            <a:spLocks noGrp="1"/>
          </p:cNvSpPr>
          <p:nvPr>
            <p:ph type="chart" idx="1"/>
          </p:nvPr>
        </p:nvSpPr>
        <p:spPr>
          <a:xfrm>
            <a:off x="1143000" y="1752600"/>
            <a:ext cx="6934200" cy="4378325"/>
          </a:xfrm>
        </p:spPr>
        <p:txBody>
          <a:bodyPr/>
          <a:lstStyle/>
          <a:p>
            <a:r>
              <a:rPr lang="ja-JP" altLang="en-US"/>
              <a:t>グラフを追加</a:t>
            </a:r>
            <a:endParaRPr lang="en-US"/>
          </a:p>
        </p:txBody>
      </p:sp>
      <p:sp>
        <p:nvSpPr>
          <p:cNvPr id="4" name="Date Placeholder 3"/>
          <p:cNvSpPr>
            <a:spLocks noGrp="1"/>
          </p:cNvSpPr>
          <p:nvPr>
            <p:ph type="dt" sz="half" idx="10"/>
          </p:nvPr>
        </p:nvSpPr>
        <p:spPr>
          <a:xfrm>
            <a:off x="304800" y="6534150"/>
            <a:ext cx="2133600" cy="304800"/>
          </a:xfrm>
        </p:spPr>
        <p:txBody>
          <a:bodyPr/>
          <a:lstStyle>
            <a:lvl1pPr>
              <a:defRPr/>
            </a:lvl1pPr>
          </a:lstStyle>
          <a:p>
            <a:fld id="{BEE19C2D-EF10-4B65-96D3-A2D6CDF3A87A}" type="datetime1">
              <a:rPr lang="ja-JP" altLang="en-US" smtClean="0"/>
              <a:t>2020/2/13</a:t>
            </a:fld>
            <a:endParaRPr lang="en-US" altLang="ja-JP"/>
          </a:p>
        </p:txBody>
      </p:sp>
      <p:sp>
        <p:nvSpPr>
          <p:cNvPr id="5" name="Footer Placeholder 4"/>
          <p:cNvSpPr>
            <a:spLocks noGrp="1"/>
          </p:cNvSpPr>
          <p:nvPr>
            <p:ph type="ftr" sz="quarter" idx="11"/>
          </p:nvPr>
        </p:nvSpPr>
        <p:spPr>
          <a:xfrm>
            <a:off x="2590800" y="6530975"/>
            <a:ext cx="4038600" cy="304800"/>
          </a:xfrm>
        </p:spPr>
        <p:txBody>
          <a:bodyPr/>
          <a:lstStyle>
            <a:lvl1pPr>
              <a:defRPr/>
            </a:lvl1pPr>
          </a:lstStyle>
          <a:p>
            <a:endParaRPr lang="en-US" altLang="ja-JP"/>
          </a:p>
        </p:txBody>
      </p:sp>
      <p:sp>
        <p:nvSpPr>
          <p:cNvPr id="6" name="Slide Number Placeholder 5"/>
          <p:cNvSpPr>
            <a:spLocks noGrp="1"/>
          </p:cNvSpPr>
          <p:nvPr>
            <p:ph type="sldNum" sz="quarter" idx="12"/>
          </p:nvPr>
        </p:nvSpPr>
        <p:spPr>
          <a:xfrm>
            <a:off x="6781800" y="6530975"/>
            <a:ext cx="2057400" cy="304800"/>
          </a:xfrm>
        </p:spPr>
        <p:txBody>
          <a:bodyPr/>
          <a:lstStyle>
            <a:lvl1pPr>
              <a:defRPr/>
            </a:lvl1pPr>
          </a:lstStyle>
          <a:p>
            <a:fld id="{88CBB429-E1F9-4AF0-916A-DBB35552F3A1}" type="slidenum">
              <a:rPr lang="ja-JP" altLang="en-US"/>
              <a:pPr/>
              <a:t>‹#›</a:t>
            </a:fld>
            <a:endParaRPr lang="en-US" altLang="ja-JP"/>
          </a:p>
        </p:txBody>
      </p:sp>
    </p:spTree>
    <p:extLst>
      <p:ext uri="{BB962C8B-B14F-4D97-AF65-F5344CB8AC3E}">
        <p14:creationId xmlns:p14="http://schemas.microsoft.com/office/powerpoint/2010/main" val="2966408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9FD7E49-D7B3-4FA3-9DD0-2B2EF2540048}"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44CF8D-D221-449C-8E9A-D6A19CD08B7C}" type="slidenum">
              <a:rPr kumimoji="1" lang="ja-JP" altLang="en-US" smtClean="0"/>
              <a:pPr/>
              <a:t>‹#›</a:t>
            </a:fld>
            <a:endParaRPr kumimoji="1" lang="ja-JP" altLang="en-US" dirty="0"/>
          </a:p>
        </p:txBody>
      </p:sp>
    </p:spTree>
    <p:extLst>
      <p:ext uri="{BB962C8B-B14F-4D97-AF65-F5344CB8AC3E}">
        <p14:creationId xmlns:p14="http://schemas.microsoft.com/office/powerpoint/2010/main" val="146693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24105ED2-5028-459C-828A-4D8422704535}"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2000">
                <a:solidFill>
                  <a:schemeClr val="tx1"/>
                </a:solidFill>
              </a:defRPr>
            </a:lvl1pPr>
          </a:lstStyle>
          <a:p>
            <a:fld id="{9E513F40-B0BD-4F30-9861-5FF24D4A5BBD}" type="slidenum">
              <a:rPr lang="ja-JP" altLang="en-US" smtClean="0"/>
              <a:pPr/>
              <a:t>‹#›</a:t>
            </a:fld>
            <a:endParaRPr lang="ja-JP" altLang="en-US" dirty="0"/>
          </a:p>
        </p:txBody>
      </p:sp>
    </p:spTree>
    <p:extLst>
      <p:ext uri="{BB962C8B-B14F-4D97-AF65-F5344CB8AC3E}">
        <p14:creationId xmlns:p14="http://schemas.microsoft.com/office/powerpoint/2010/main" val="3884258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E7B2B7A-6B06-4AA2-AC28-48DF38F7144F}"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44CF8D-D221-449C-8E9A-D6A19CD08B7C}"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43276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BFC1843-A718-44AC-8EAA-09E88E4E1702}"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6457950" y="6339334"/>
            <a:ext cx="2057400" cy="365125"/>
          </a:xfrm>
        </p:spPr>
        <p:txBody>
          <a:bodyPr/>
          <a:lstStyle/>
          <a:p>
            <a:endParaRPr kumimoji="1" lang="en-US" altLang="ja-JP" dirty="0">
              <a:solidFill>
                <a:srgbClr val="1B587C">
                  <a:lumMod val="60000"/>
                  <a:lumOff val="40000"/>
                </a:srgbClr>
              </a:solidFill>
            </a:endParaRPr>
          </a:p>
          <a:p>
            <a:endParaRPr kumimoji="1" lang="ja-JP" altLang="en-US" dirty="0">
              <a:solidFill>
                <a:srgbClr val="1B587C">
                  <a:lumMod val="60000"/>
                  <a:lumOff val="40000"/>
                </a:srgbClr>
              </a:solidFill>
            </a:endParaRPr>
          </a:p>
        </p:txBody>
      </p:sp>
    </p:spTree>
    <p:extLst>
      <p:ext uri="{BB962C8B-B14F-4D97-AF65-F5344CB8AC3E}">
        <p14:creationId xmlns:p14="http://schemas.microsoft.com/office/powerpoint/2010/main" val="394275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日付プレースホルダー 6"/>
          <p:cNvSpPr>
            <a:spLocks noGrp="1"/>
          </p:cNvSpPr>
          <p:nvPr>
            <p:ph type="dt" sz="half" idx="10"/>
          </p:nvPr>
        </p:nvSpPr>
        <p:spPr/>
        <p:txBody>
          <a:bodyPr/>
          <a:lstStyle/>
          <a:p>
            <a:fld id="{43BE7E74-0411-4B1E-AF5F-AEEB4B3B04F7}"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kumimoji="1"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sz="2000">
                <a:solidFill>
                  <a:srgbClr val="002060"/>
                </a:solidFill>
              </a:defRPr>
            </a:lvl1pPr>
          </a:lstStyle>
          <a:p>
            <a:fld id="{7744CF8D-D221-449C-8E9A-D6A19CD08B7C}" type="slidenum">
              <a:rPr lang="ja-JP" altLang="en-US" smtClean="0"/>
              <a:pPr/>
              <a:t>‹#›</a:t>
            </a:fld>
            <a:endParaRPr lang="ja-JP" altLang="en-US" dirty="0"/>
          </a:p>
        </p:txBody>
      </p:sp>
    </p:spTree>
    <p:extLst>
      <p:ext uri="{BB962C8B-B14F-4D97-AF65-F5344CB8AC3E}">
        <p14:creationId xmlns:p14="http://schemas.microsoft.com/office/powerpoint/2010/main" val="46568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EE119BD-EFC6-4BA3-87A4-4FB571DD0A46}"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sz="1800">
                <a:solidFill>
                  <a:schemeClr val="accent3">
                    <a:lumMod val="60000"/>
                    <a:lumOff val="40000"/>
                  </a:schemeClr>
                </a:solidFill>
              </a:defRPr>
            </a:lvl1pPr>
          </a:lstStyle>
          <a:p>
            <a:endParaRPr kumimoji="1" lang="ja-JP" altLang="en-US" dirty="0">
              <a:solidFill>
                <a:srgbClr val="1B587C">
                  <a:lumMod val="60000"/>
                  <a:lumOff val="40000"/>
                </a:srgbClr>
              </a:solidFill>
            </a:endParaRPr>
          </a:p>
        </p:txBody>
      </p:sp>
    </p:spTree>
    <p:extLst>
      <p:ext uri="{BB962C8B-B14F-4D97-AF65-F5344CB8AC3E}">
        <p14:creationId xmlns:p14="http://schemas.microsoft.com/office/powerpoint/2010/main" val="3429340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205329E-CA2C-4FE3-9543-D848E430D82A}"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744CF8D-D221-449C-8E9A-D6A19CD08B7C}"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841411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F5F0EA5-8CD8-4353-A6FA-C7B62BD3A0FF}"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kumimoji="1"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744CF8D-D221-449C-8E9A-D6A19CD08B7C}" type="slidenum">
              <a:rPr lang="ja-JP" altLang="en-US" smtClean="0"/>
              <a:pPr/>
              <a:t>‹#›</a:t>
            </a:fld>
            <a:endParaRPr lang="ja-JP" altLang="en-US" dirty="0"/>
          </a:p>
        </p:txBody>
      </p:sp>
    </p:spTree>
    <p:extLst>
      <p:ext uri="{BB962C8B-B14F-4D97-AF65-F5344CB8AC3E}">
        <p14:creationId xmlns:p14="http://schemas.microsoft.com/office/powerpoint/2010/main" val="2611214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2120C4D-E71D-4A1C-9371-4757B49CE207}"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44CF8D-D221-449C-8E9A-D6A19CD08B7C}"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768315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475792-AE99-45E9-B657-82A21809F87E}"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44CF8D-D221-449C-8E9A-D6A19CD08B7C}"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2240978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0D8830F-B057-4EE6-ABD0-2176680C82CE}"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44CF8D-D221-449C-8E9A-D6A19CD08B7C}"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867806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9E426D-ECC5-44E7-82D6-5097F89B18B7}"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44CF8D-D221-449C-8E9A-D6A19CD08B7C}"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663921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934200" cy="1219200"/>
          </a:xfrm>
        </p:spPr>
        <p:txBody>
          <a:bodyPr/>
          <a:lstStyle/>
          <a:p>
            <a:r>
              <a:rPr lang="ja-JP" altLang="en-US"/>
              <a:t>マスター タイトルの書式設定</a:t>
            </a:r>
            <a:endParaRPr lang="en-US"/>
          </a:p>
        </p:txBody>
      </p:sp>
      <p:sp>
        <p:nvSpPr>
          <p:cNvPr id="3" name="Chart Placeholder 2"/>
          <p:cNvSpPr>
            <a:spLocks noGrp="1"/>
          </p:cNvSpPr>
          <p:nvPr>
            <p:ph type="chart" idx="1"/>
          </p:nvPr>
        </p:nvSpPr>
        <p:spPr>
          <a:xfrm>
            <a:off x="1143000" y="1752600"/>
            <a:ext cx="6934200" cy="4378325"/>
          </a:xfrm>
        </p:spPr>
        <p:txBody>
          <a:bodyPr/>
          <a:lstStyle/>
          <a:p>
            <a:r>
              <a:rPr lang="ja-JP" altLang="en-US"/>
              <a:t>グラフを追加</a:t>
            </a:r>
            <a:endParaRPr lang="en-US"/>
          </a:p>
        </p:txBody>
      </p:sp>
      <p:sp>
        <p:nvSpPr>
          <p:cNvPr id="7" name="日付プレースホルダー 6"/>
          <p:cNvSpPr>
            <a:spLocks noGrp="1"/>
          </p:cNvSpPr>
          <p:nvPr>
            <p:ph type="dt" sz="half" idx="10"/>
          </p:nvPr>
        </p:nvSpPr>
        <p:spPr/>
        <p:txBody>
          <a:bodyPr/>
          <a:lstStyle/>
          <a:p>
            <a:fld id="{F45DD0F2-F8D1-4E22-A17C-5C67C057FB57}" type="datetime1">
              <a:rPr lang="ja-JP" altLang="en-US" smtClean="0">
                <a:solidFill>
                  <a:prstClr val="black">
                    <a:tint val="75000"/>
                  </a:prstClr>
                </a:solidFill>
              </a:rPr>
              <a:t>2020/2/13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744CF8D-D221-449C-8E9A-D6A19CD08B7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1869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a:lstStyle>
            <a:lvl1pPr marL="457200" indent="-457200">
              <a:buFont typeface="Arial" pitchFamily="34" charset="0"/>
              <a:buChar cha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A7CEA72C-2FA4-494B-A29C-BCB720E684CD}" type="datetime1">
              <a:rPr lang="ja-JP" altLang="en-US" smtClean="0">
                <a:solidFill>
                  <a:prstClr val="black">
                    <a:tint val="75000"/>
                  </a:prstClr>
                </a:solidFill>
              </a:rPr>
              <a:t>2020/2/13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atin typeface="Times New Roman" pitchFamily="18" charset="0"/>
              </a:defRPr>
            </a:lvl1pPr>
          </a:lstStyle>
          <a:p>
            <a:fld id="{639F7C89-881C-4710-8CCE-4E2AFD07F5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7615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7"/>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8DDB5C0F-8B07-4AB7-ACFD-23D6F498BE6B}"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Times New Roman" panose="02020603050405020304" pitchFamily="18" charset="0"/>
              </a:defRPr>
            </a:lvl1pPr>
          </a:lstStyle>
          <a:p>
            <a:pPr>
              <a:defRPr/>
            </a:pPr>
            <a:fld id="{2D367392-BE56-44F5-B853-77BF99E97B50}" type="slidenum">
              <a:rPr lang="ja-JP" altLang="en-US"/>
              <a:pPr>
                <a:defRPr/>
              </a:pPr>
              <a:t>‹#›</a:t>
            </a:fld>
            <a:endParaRPr lang="ja-JP" altLang="en-US" dirty="0"/>
          </a:p>
        </p:txBody>
      </p:sp>
    </p:spTree>
    <p:extLst>
      <p:ext uri="{BB962C8B-B14F-4D97-AF65-F5344CB8AC3E}">
        <p14:creationId xmlns:p14="http://schemas.microsoft.com/office/powerpoint/2010/main" val="393351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952B2FAA-16D8-4B6A-817F-F1BE52E5C991}"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Times New Roman" panose="02020603050405020304" pitchFamily="18" charset="0"/>
              </a:defRPr>
            </a:lvl1pPr>
          </a:lstStyle>
          <a:p>
            <a:pPr>
              <a:defRPr/>
            </a:pPr>
            <a:fld id="{8D51FD71-9BDE-42C1-9360-780A7896A075}" type="slidenum">
              <a:rPr lang="ja-JP" altLang="en-US"/>
              <a:pPr>
                <a:defRPr/>
              </a:pPr>
              <a:t>‹#›</a:t>
            </a:fld>
            <a:endParaRPr lang="ja-JP" altLang="en-US" dirty="0"/>
          </a:p>
        </p:txBody>
      </p:sp>
    </p:spTree>
    <p:extLst>
      <p:ext uri="{BB962C8B-B14F-4D97-AF65-F5344CB8AC3E}">
        <p14:creationId xmlns:p14="http://schemas.microsoft.com/office/powerpoint/2010/main" val="173692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1"/>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CAA1127-FA74-45CC-B5F4-BDA1D620A5CE}"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44CF8D-D221-449C-8E9A-D6A19CD08B7C}"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351316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2"/>
            <a:ext cx="7772400" cy="1362075"/>
          </a:xfrm>
        </p:spPr>
        <p:txBody>
          <a:bodyPr anchor="t"/>
          <a:lstStyle>
            <a:lvl1pPr algn="l">
              <a:defRPr sz="3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22DEB1D5-2C34-454F-8FCE-866E1998A987}"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Times New Roman" panose="02020603050405020304" pitchFamily="18" charset="0"/>
              </a:defRPr>
            </a:lvl1pPr>
          </a:lstStyle>
          <a:p>
            <a:pPr>
              <a:defRPr/>
            </a:pPr>
            <a:fld id="{78A1B10C-9FA4-47D0-A55A-7CB0C7563CF2}" type="slidenum">
              <a:rPr lang="ja-JP" altLang="en-US"/>
              <a:pPr>
                <a:defRPr/>
              </a:pPr>
              <a:t>‹#›</a:t>
            </a:fld>
            <a:endParaRPr lang="ja-JP" altLang="en-US"/>
          </a:p>
        </p:txBody>
      </p:sp>
    </p:spTree>
    <p:extLst>
      <p:ext uri="{BB962C8B-B14F-4D97-AF65-F5344CB8AC3E}">
        <p14:creationId xmlns:p14="http://schemas.microsoft.com/office/powerpoint/2010/main" val="4099012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17E00F8E-FE9E-4071-94DF-963F5E47525D}" type="datetime1">
              <a:rPr lang="ja-JP" altLang="en-US" smtClean="0"/>
              <a:t>2020/2/13</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Times New Roman" panose="02020603050405020304" pitchFamily="18" charset="0"/>
              </a:defRPr>
            </a:lvl1pPr>
          </a:lstStyle>
          <a:p>
            <a:pPr>
              <a:defRPr/>
            </a:pPr>
            <a:fld id="{C37E3F8B-45C5-4A68-9975-72CD6B6E4961}" type="slidenum">
              <a:rPr lang="ja-JP" altLang="en-US"/>
              <a:pPr>
                <a:defRPr/>
              </a:pPr>
              <a:t>‹#›</a:t>
            </a:fld>
            <a:endParaRPr lang="ja-JP" altLang="en-US"/>
          </a:p>
        </p:txBody>
      </p:sp>
    </p:spTree>
    <p:extLst>
      <p:ext uri="{BB962C8B-B14F-4D97-AF65-F5344CB8AC3E}">
        <p14:creationId xmlns:p14="http://schemas.microsoft.com/office/powerpoint/2010/main" val="812606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4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4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3DA38D5D-BEB7-4504-A8EB-FC98580AA1DA}" type="datetime1">
              <a:rPr lang="ja-JP" altLang="en-US" smtClean="0"/>
              <a:t>2020/2/13</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a:defRPr>
                <a:latin typeface="Times New Roman" panose="02020603050405020304" pitchFamily="18" charset="0"/>
              </a:defRPr>
            </a:lvl1pPr>
          </a:lstStyle>
          <a:p>
            <a:pPr>
              <a:defRPr/>
            </a:pPr>
            <a:fld id="{D87180AB-E8AA-43DF-9A03-B42E7FC17975}" type="slidenum">
              <a:rPr lang="ja-JP" altLang="en-US"/>
              <a:pPr>
                <a:defRPr/>
              </a:pPr>
              <a:t>‹#›</a:t>
            </a:fld>
            <a:endParaRPr lang="ja-JP" altLang="en-US"/>
          </a:p>
        </p:txBody>
      </p:sp>
    </p:spTree>
    <p:extLst>
      <p:ext uri="{BB962C8B-B14F-4D97-AF65-F5344CB8AC3E}">
        <p14:creationId xmlns:p14="http://schemas.microsoft.com/office/powerpoint/2010/main" val="1447294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0B33D8A5-AD06-4EC2-909D-00EA0295B06F}" type="datetime1">
              <a:rPr lang="ja-JP" altLang="en-US" smtClean="0"/>
              <a:t>2020/2/13</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a:defRPr>
                <a:latin typeface="Times New Roman" panose="02020603050405020304" pitchFamily="18" charset="0"/>
              </a:defRPr>
            </a:lvl1pPr>
          </a:lstStyle>
          <a:p>
            <a:pPr>
              <a:defRPr/>
            </a:pPr>
            <a:fld id="{11B48478-30E2-4254-BC94-000AEC7747DE}" type="slidenum">
              <a:rPr lang="ja-JP" altLang="en-US"/>
              <a:pPr>
                <a:defRPr/>
              </a:pPr>
              <a:t>‹#›</a:t>
            </a:fld>
            <a:endParaRPr lang="ja-JP" altLang="en-US"/>
          </a:p>
        </p:txBody>
      </p:sp>
    </p:spTree>
    <p:extLst>
      <p:ext uri="{BB962C8B-B14F-4D97-AF65-F5344CB8AC3E}">
        <p14:creationId xmlns:p14="http://schemas.microsoft.com/office/powerpoint/2010/main" val="1554549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41DC1549-3C62-42AD-ADE2-6456BFA21A7B}" type="datetime1">
              <a:rPr lang="ja-JP" altLang="en-US" smtClean="0"/>
              <a:t>2020/2/13</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a:defRPr>
                <a:latin typeface="Times New Roman" panose="02020603050405020304" pitchFamily="18" charset="0"/>
              </a:defRPr>
            </a:lvl1pPr>
          </a:lstStyle>
          <a:p>
            <a:pPr>
              <a:defRPr/>
            </a:pPr>
            <a:fld id="{2DC08EA7-5E5E-479E-9632-1867B08F232A}" type="slidenum">
              <a:rPr lang="ja-JP" altLang="en-US"/>
              <a:pPr>
                <a:defRPr/>
              </a:pPr>
              <a:t>‹#›</a:t>
            </a:fld>
            <a:endParaRPr lang="ja-JP" altLang="en-US"/>
          </a:p>
        </p:txBody>
      </p:sp>
    </p:spTree>
    <p:extLst>
      <p:ext uri="{BB962C8B-B14F-4D97-AF65-F5344CB8AC3E}">
        <p14:creationId xmlns:p14="http://schemas.microsoft.com/office/powerpoint/2010/main" val="351057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15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9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0C8BE4BB-BA1F-4AD2-A934-422E4DADE4DE}" type="datetime1">
              <a:rPr lang="ja-JP" altLang="en-US" smtClean="0"/>
              <a:t>2020/2/13</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Times New Roman" panose="02020603050405020304" pitchFamily="18" charset="0"/>
              </a:defRPr>
            </a:lvl1pPr>
          </a:lstStyle>
          <a:p>
            <a:pPr>
              <a:defRPr/>
            </a:pPr>
            <a:fld id="{48826811-15B8-4AA8-9112-2CDFEFB3E6F3}" type="slidenum">
              <a:rPr lang="ja-JP" altLang="en-US"/>
              <a:pPr>
                <a:defRPr/>
              </a:pPr>
              <a:t>‹#›</a:t>
            </a:fld>
            <a:endParaRPr lang="ja-JP" altLang="en-US"/>
          </a:p>
        </p:txBody>
      </p:sp>
    </p:spTree>
    <p:extLst>
      <p:ext uri="{BB962C8B-B14F-4D97-AF65-F5344CB8AC3E}">
        <p14:creationId xmlns:p14="http://schemas.microsoft.com/office/powerpoint/2010/main" val="779216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8FB1A457-4060-48FA-98A1-B82E48920825}" type="datetime1">
              <a:rPr lang="ja-JP" altLang="en-US" smtClean="0"/>
              <a:t>2020/2/13</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Times New Roman" panose="02020603050405020304" pitchFamily="18" charset="0"/>
              </a:defRPr>
            </a:lvl1pPr>
          </a:lstStyle>
          <a:p>
            <a:pPr>
              <a:defRPr/>
            </a:pPr>
            <a:fld id="{CAB0498B-D779-457C-8495-CC12620E8F25}" type="slidenum">
              <a:rPr lang="ja-JP" altLang="en-US"/>
              <a:pPr>
                <a:defRPr/>
              </a:pPr>
              <a:t>‹#›</a:t>
            </a:fld>
            <a:endParaRPr lang="ja-JP" altLang="en-US"/>
          </a:p>
        </p:txBody>
      </p:sp>
    </p:spTree>
    <p:extLst>
      <p:ext uri="{BB962C8B-B14F-4D97-AF65-F5344CB8AC3E}">
        <p14:creationId xmlns:p14="http://schemas.microsoft.com/office/powerpoint/2010/main" val="2066595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FE6F6E9B-84B7-4D94-9781-E68FD2D05DE4}"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Times New Roman" panose="02020603050405020304" pitchFamily="18" charset="0"/>
              </a:defRPr>
            </a:lvl1pPr>
          </a:lstStyle>
          <a:p>
            <a:pPr>
              <a:defRPr/>
            </a:pPr>
            <a:fld id="{CBFEEC4E-9761-44BD-BAF1-374064220336}" type="slidenum">
              <a:rPr lang="ja-JP" altLang="en-US"/>
              <a:pPr>
                <a:defRPr/>
              </a:pPr>
              <a:t>‹#›</a:t>
            </a:fld>
            <a:endParaRPr lang="ja-JP" altLang="en-US"/>
          </a:p>
        </p:txBody>
      </p:sp>
    </p:spTree>
    <p:extLst>
      <p:ext uri="{BB962C8B-B14F-4D97-AF65-F5344CB8AC3E}">
        <p14:creationId xmlns:p14="http://schemas.microsoft.com/office/powerpoint/2010/main" val="4041029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80"/>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80"/>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7606073B-9F9E-4936-86B5-31E18174767A}"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Times New Roman" panose="02020603050405020304" pitchFamily="18" charset="0"/>
              </a:defRPr>
            </a:lvl1pPr>
          </a:lstStyle>
          <a:p>
            <a:pPr>
              <a:defRPr/>
            </a:pPr>
            <a:fld id="{34F4AA0D-CC34-4AEC-B263-B776D82DBA6E}" type="slidenum">
              <a:rPr lang="ja-JP" altLang="en-US"/>
              <a:pPr>
                <a:defRPr/>
              </a:pPr>
              <a:t>‹#›</a:t>
            </a:fld>
            <a:endParaRPr lang="ja-JP" altLang="en-US"/>
          </a:p>
        </p:txBody>
      </p:sp>
    </p:spTree>
    <p:extLst>
      <p:ext uri="{BB962C8B-B14F-4D97-AF65-F5344CB8AC3E}">
        <p14:creationId xmlns:p14="http://schemas.microsoft.com/office/powerpoint/2010/main" val="622193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a:lstStyle>
            <a:lvl1pPr marL="342900" indent="-342900">
              <a:buFont typeface="Arial" pitchFamily="34" charset="0"/>
              <a:buChar cha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fld id="{0D037DF9-9F03-4353-9F88-21D8CE01EA00}"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Times New Roman" panose="02020603050405020304" pitchFamily="18" charset="0"/>
              </a:defRPr>
            </a:lvl1pPr>
          </a:lstStyle>
          <a:p>
            <a:pPr>
              <a:defRPr/>
            </a:pPr>
            <a:fld id="{35E12751-0188-44AA-9EDC-FEC900DFEAB9}" type="slidenum">
              <a:rPr lang="ja-JP" altLang="en-US"/>
              <a:pPr>
                <a:defRPr/>
              </a:pPr>
              <a:t>‹#›</a:t>
            </a:fld>
            <a:endParaRPr lang="ja-JP" altLang="en-US"/>
          </a:p>
        </p:txBody>
      </p:sp>
    </p:spTree>
    <p:extLst>
      <p:ext uri="{BB962C8B-B14F-4D97-AF65-F5344CB8AC3E}">
        <p14:creationId xmlns:p14="http://schemas.microsoft.com/office/powerpoint/2010/main" val="30040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solidFill>
          <a:srgbClr val="FFFFEF"/>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A241BFB-8F8B-4FA6-A640-162813A0F062}"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sz="1350">
                <a:solidFill>
                  <a:schemeClr val="accent3">
                    <a:lumMod val="60000"/>
                    <a:lumOff val="40000"/>
                  </a:schemeClr>
                </a:solidFill>
              </a:defRPr>
            </a:lvl1pPr>
          </a:lstStyle>
          <a:p>
            <a:endParaRPr kumimoji="1" lang="en-US" altLang="ja-JP" dirty="0">
              <a:solidFill>
                <a:srgbClr val="1B587C">
                  <a:lumMod val="60000"/>
                  <a:lumOff val="40000"/>
                </a:srgbClr>
              </a:solidFill>
            </a:endParaRPr>
          </a:p>
          <a:p>
            <a:endParaRPr kumimoji="1" lang="ja-JP" altLang="en-US" dirty="0">
              <a:solidFill>
                <a:srgbClr val="1B587C">
                  <a:lumMod val="60000"/>
                  <a:lumOff val="40000"/>
                </a:srgbClr>
              </a:solidFill>
            </a:endParaRPr>
          </a:p>
        </p:txBody>
      </p:sp>
    </p:spTree>
    <p:extLst>
      <p:ext uri="{BB962C8B-B14F-4D97-AF65-F5344CB8AC3E}">
        <p14:creationId xmlns:p14="http://schemas.microsoft.com/office/powerpoint/2010/main" val="188111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AC9C1310-E6FE-437E-9EB4-C7873894F930}" type="datetime1">
              <a:rPr lang="ja-JP" altLang="en-US" smtClean="0"/>
              <a:t>2020/2/13</a:t>
            </a:fld>
            <a:endParaRPr lang="ja-JP" altLang="en-US"/>
          </a:p>
        </p:txBody>
      </p:sp>
      <p:sp>
        <p:nvSpPr>
          <p:cNvPr id="5" name="フッター プレースホルダー 4"/>
          <p:cNvSpPr>
            <a:spLocks noGrp="1"/>
          </p:cNvSpPr>
          <p:nvPr>
            <p:ph type="ftr" sz="quarter" idx="11"/>
          </p:nvPr>
        </p:nvSpPr>
        <p:spPr>
          <a:xfrm>
            <a:off x="2686051" y="6356350"/>
            <a:ext cx="3429000" cy="365125"/>
          </a:xfrm>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dirty="0">
              <a:solidFill>
                <a:prstClr val="white">
                  <a:lumMod val="50000"/>
                </a:prstClr>
              </a:solidFill>
            </a:endParaRPr>
          </a:p>
        </p:txBody>
      </p:sp>
      <p:sp>
        <p:nvSpPr>
          <p:cNvPr id="6" name="スライド番号プレースホルダー 5"/>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8B379881-8E23-451B-ADDC-2FA9834D6118}" type="slidenum">
              <a:rPr lang="ja-JP" altLang="en-US">
                <a:solidFill>
                  <a:srgbClr val="E7E6E6">
                    <a:lumMod val="50000"/>
                  </a:srgbClr>
                </a:solidFill>
              </a:rPr>
              <a:pPr>
                <a:defRPr/>
              </a:pPr>
              <a:t>‹#›</a:t>
            </a:fld>
            <a:endParaRPr lang="ja-JP" altLang="en-US">
              <a:solidFill>
                <a:srgbClr val="E7E6E6">
                  <a:lumMod val="50000"/>
                </a:srgbClr>
              </a:solidFill>
            </a:endParaRPr>
          </a:p>
        </p:txBody>
      </p:sp>
    </p:spTree>
    <p:extLst>
      <p:ext uri="{BB962C8B-B14F-4D97-AF65-F5344CB8AC3E}">
        <p14:creationId xmlns:p14="http://schemas.microsoft.com/office/powerpoint/2010/main" val="3718058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185B508D-9A8F-43A1-B30F-0C160CF817EF}" type="datetime1">
              <a:rPr lang="ja-JP" altLang="en-US" smtClean="0"/>
              <a:t>2020/2/13</a:t>
            </a:fld>
            <a:endParaRPr lang="ja-JP" altLang="en-US"/>
          </a:p>
        </p:txBody>
      </p:sp>
      <p:sp>
        <p:nvSpPr>
          <p:cNvPr id="5" name="フッター プレースホルダー 4"/>
          <p:cNvSpPr>
            <a:spLocks noGrp="1"/>
          </p:cNvSpPr>
          <p:nvPr>
            <p:ph type="ftr" sz="quarter" idx="11"/>
          </p:nvPr>
        </p:nvSpPr>
        <p:spPr>
          <a:xfrm>
            <a:off x="2686051" y="6311900"/>
            <a:ext cx="3447120" cy="409576"/>
          </a:xfrm>
        </p:spPr>
        <p:txBody>
          <a:bodyPr/>
          <a:lstStyle>
            <a:lvl1pPr eaLnBrk="0" fontAlgn="base" hangingPunct="0">
              <a:spcBef>
                <a:spcPct val="0"/>
              </a:spcBef>
              <a:spcAft>
                <a:spcPct val="0"/>
              </a:spcAft>
              <a:defRPr sz="1200">
                <a:latin typeface="ＭＳ Ｐ明朝" panose="02020600040205080304" pitchFamily="18" charset="-128"/>
                <a:ea typeface="ＭＳ Ｐ明朝" panose="02020600040205080304" pitchFamily="18" charset="-128"/>
                <a:cs typeface="メイリオ" pitchFamily="50" charset="-128"/>
              </a:defRPr>
            </a:lvl1pPr>
          </a:lstStyle>
          <a:p>
            <a:pPr>
              <a:defRPr/>
            </a:pPr>
            <a:endParaRPr lang="ja-JP" altLang="en-US" dirty="0">
              <a:solidFill>
                <a:prstClr val="white">
                  <a:lumMod val="50000"/>
                </a:prstClr>
              </a:solidFill>
            </a:endParaRPr>
          </a:p>
        </p:txBody>
      </p:sp>
      <p:sp>
        <p:nvSpPr>
          <p:cNvPr id="6" name="スライド番号プレースホルダー 5"/>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CC337247-5D7D-4E76-9449-2F29C2270B42}" type="slidenum">
              <a:rPr lang="ja-JP" altLang="en-US">
                <a:solidFill>
                  <a:srgbClr val="E7E6E6">
                    <a:lumMod val="50000"/>
                  </a:srgbClr>
                </a:solidFill>
              </a:rPr>
              <a:pPr>
                <a:defRPr/>
              </a:pPr>
              <a:t>‹#›</a:t>
            </a:fld>
            <a:endParaRPr lang="ja-JP" altLang="en-US" dirty="0">
              <a:solidFill>
                <a:srgbClr val="E7E6E6">
                  <a:lumMod val="50000"/>
                </a:srgbClr>
              </a:solidFill>
            </a:endParaRPr>
          </a:p>
        </p:txBody>
      </p:sp>
    </p:spTree>
    <p:extLst>
      <p:ext uri="{BB962C8B-B14F-4D97-AF65-F5344CB8AC3E}">
        <p14:creationId xmlns:p14="http://schemas.microsoft.com/office/powerpoint/2010/main" val="1732719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10A84AE5-4584-47E8-8444-0C1FA122205E}"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ＭＳ Ｐ明朝" panose="02020600040205080304" pitchFamily="18" charset="-128"/>
                <a:ea typeface="ＭＳ Ｐ明朝" panose="02020600040205080304" pitchFamily="18" charset="-128"/>
                <a:cs typeface="メイリオ" pitchFamily="50" charset="-128"/>
              </a:defRPr>
            </a:lvl1pPr>
          </a:lstStyle>
          <a:p>
            <a:pPr>
              <a:defRPr/>
            </a:pPr>
            <a:endParaRPr lang="ja-JP" altLang="en-US" dirty="0">
              <a:solidFill>
                <a:prstClr val="white">
                  <a:lumMod val="50000"/>
                </a:prstClr>
              </a:solidFill>
            </a:endParaRPr>
          </a:p>
        </p:txBody>
      </p:sp>
      <p:sp>
        <p:nvSpPr>
          <p:cNvPr id="6" name="スライド番号プレースホルダー 5"/>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63AC7620-13DF-4E6B-885E-8E2EDDD60202}" type="slidenum">
              <a:rPr lang="ja-JP" altLang="en-US">
                <a:solidFill>
                  <a:srgbClr val="E7E6E6">
                    <a:lumMod val="50000"/>
                  </a:srgbClr>
                </a:solidFill>
              </a:rPr>
              <a:pPr>
                <a:defRPr/>
              </a:pPr>
              <a:t>‹#›</a:t>
            </a:fld>
            <a:endParaRPr lang="ja-JP" altLang="en-US">
              <a:solidFill>
                <a:srgbClr val="E7E6E6">
                  <a:lumMod val="50000"/>
                </a:srgbClr>
              </a:solidFill>
            </a:endParaRPr>
          </a:p>
        </p:txBody>
      </p:sp>
    </p:spTree>
    <p:extLst>
      <p:ext uri="{BB962C8B-B14F-4D97-AF65-F5344CB8AC3E}">
        <p14:creationId xmlns:p14="http://schemas.microsoft.com/office/powerpoint/2010/main" val="4189934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3EA3609D-DC50-4399-84E5-C3F18F5EC797}" type="datetime1">
              <a:rPr lang="ja-JP" altLang="en-US" smtClean="0"/>
              <a:t>2020/2/13</a:t>
            </a:fld>
            <a:endParaRPr lang="ja-JP" altLang="en-US"/>
          </a:p>
        </p:txBody>
      </p:sp>
      <p:sp>
        <p:nvSpPr>
          <p:cNvPr id="6" name="フッター プレースホルダー 5"/>
          <p:cNvSpPr>
            <a:spLocks noGrp="1"/>
          </p:cNvSpPr>
          <p:nvPr>
            <p:ph type="ftr" sz="quarter" idx="11"/>
          </p:nvPr>
        </p:nvSpPr>
        <p:spPr>
          <a:xfrm>
            <a:off x="2847975" y="6356350"/>
            <a:ext cx="3463615" cy="365125"/>
          </a:xfrm>
        </p:spPr>
        <p:txBody>
          <a:bodyPr/>
          <a:lstStyle>
            <a:lvl1pPr eaLnBrk="0" fontAlgn="base" hangingPunct="0">
              <a:spcBef>
                <a:spcPct val="0"/>
              </a:spcBef>
              <a:spcAft>
                <a:spcPct val="0"/>
              </a:spcAft>
              <a:defRPr>
                <a:latin typeface="ＭＳ Ｐ明朝" panose="02020600040205080304" pitchFamily="18" charset="-128"/>
                <a:ea typeface="ＭＳ Ｐ明朝" panose="02020600040205080304" pitchFamily="18" charset="-128"/>
                <a:cs typeface="メイリオ" pitchFamily="50" charset="-128"/>
              </a:defRPr>
            </a:lvl1pPr>
          </a:lstStyle>
          <a:p>
            <a:pPr>
              <a:defRPr/>
            </a:pPr>
            <a:endParaRPr lang="ja-JP" altLang="en-US" dirty="0">
              <a:solidFill>
                <a:prstClr val="white">
                  <a:lumMod val="50000"/>
                </a:prstClr>
              </a:solidFill>
            </a:endParaRPr>
          </a:p>
        </p:txBody>
      </p:sp>
      <p:sp>
        <p:nvSpPr>
          <p:cNvPr id="7" name="スライド番号プレースホルダー 6"/>
          <p:cNvSpPr>
            <a:spLocks noGrp="1"/>
          </p:cNvSpPr>
          <p:nvPr>
            <p:ph type="sldNum" sz="quarter" idx="12"/>
          </p:nvPr>
        </p:nvSpPr>
        <p:spPr>
          <a:xfrm>
            <a:off x="6457950" y="6338888"/>
            <a:ext cx="2057400" cy="365125"/>
          </a:xfrm>
        </p:spPr>
        <p:txBody>
          <a:bodyPr rtlCol="0"/>
          <a:lstStyle>
            <a:lvl1pPr eaLnBrk="0" hangingPunct="0">
              <a:defRPr>
                <a:solidFill>
                  <a:srgbClr val="1B587C">
                    <a:lumMod val="60000"/>
                    <a:lumOff val="40000"/>
                  </a:srgbClr>
                </a:solidFill>
                <a:latin typeface="メイリオ" pitchFamily="50" charset="-128"/>
                <a:ea typeface="メイリオ" pitchFamily="50" charset="-128"/>
                <a:cs typeface="メイリオ" pitchFamily="50" charset="-128"/>
              </a:defRPr>
            </a:lvl1pPr>
          </a:lstStyle>
          <a:p>
            <a:pPr>
              <a:defRPr/>
            </a:pPr>
            <a:endParaRPr lang="en-US" altLang="ja-JP"/>
          </a:p>
          <a:p>
            <a:pPr>
              <a:defRPr/>
            </a:pPr>
            <a:endParaRPr lang="ja-JP" altLang="en-US"/>
          </a:p>
        </p:txBody>
      </p:sp>
    </p:spTree>
    <p:extLst>
      <p:ext uri="{BB962C8B-B14F-4D97-AF65-F5344CB8AC3E}">
        <p14:creationId xmlns:p14="http://schemas.microsoft.com/office/powerpoint/2010/main" val="3105417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日付プレースホルダー 6"/>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7AB8C9C8-9FA2-46B9-BC82-24DD69B7582E}" type="datetime1">
              <a:rPr lang="ja-JP" altLang="en-US" smtClean="0"/>
              <a:t>2020/2/13</a:t>
            </a:fld>
            <a:endParaRPr lang="ja-JP" altLang="en-US"/>
          </a:p>
        </p:txBody>
      </p:sp>
      <p:sp>
        <p:nvSpPr>
          <p:cNvPr id="8" name="フッター プレースホルダー 7"/>
          <p:cNvSpPr>
            <a:spLocks noGrp="1"/>
          </p:cNvSpPr>
          <p:nvPr>
            <p:ph type="ftr" sz="quarter" idx="11"/>
          </p:nvPr>
        </p:nvSpPr>
        <p:spPr>
          <a:xfrm>
            <a:off x="2686051" y="6356350"/>
            <a:ext cx="3429000" cy="365125"/>
          </a:xfrm>
        </p:spPr>
        <p:txBody>
          <a:bodyPr/>
          <a:lstStyle>
            <a:lvl1pPr eaLnBrk="0" fontAlgn="base" hangingPunct="0">
              <a:spcBef>
                <a:spcPct val="0"/>
              </a:spcBef>
              <a:spcAft>
                <a:spcPct val="0"/>
              </a:spcAft>
              <a:defRPr>
                <a:latin typeface="ＭＳ Ｐ明朝" panose="02020600040205080304" pitchFamily="18" charset="-128"/>
                <a:ea typeface="ＭＳ Ｐ明朝" panose="02020600040205080304" pitchFamily="18" charset="-128"/>
                <a:cs typeface="メイリオ" pitchFamily="50" charset="-128"/>
              </a:defRPr>
            </a:lvl1pPr>
          </a:lstStyle>
          <a:p>
            <a:pPr>
              <a:defRPr/>
            </a:pPr>
            <a:endParaRPr lang="ja-JP" altLang="en-US" dirty="0">
              <a:solidFill>
                <a:prstClr val="white">
                  <a:lumMod val="50000"/>
                </a:prstClr>
              </a:solidFill>
            </a:endParaRPr>
          </a:p>
        </p:txBody>
      </p:sp>
      <p:sp>
        <p:nvSpPr>
          <p:cNvPr id="9" name="スライド番号プレースホルダー 8"/>
          <p:cNvSpPr>
            <a:spLocks noGrp="1"/>
          </p:cNvSpPr>
          <p:nvPr>
            <p:ph type="sldNum" sz="quarter" idx="12"/>
          </p:nvPr>
        </p:nvSpPr>
        <p:spPr/>
        <p:txBody>
          <a:bodyPr/>
          <a:lstStyle>
            <a:lvl1pPr eaLnBrk="0" hangingPunct="0">
              <a:defRPr>
                <a:solidFill>
                  <a:schemeClr val="bg2">
                    <a:lumMod val="50000"/>
                  </a:schemeClr>
                </a:solidFill>
                <a:latin typeface="メイリオ" panose="020B0604030504040204" pitchFamily="50" charset="-128"/>
                <a:ea typeface="メイリオ" panose="020B0604030504040204" pitchFamily="50" charset="-128"/>
              </a:defRPr>
            </a:lvl1pPr>
          </a:lstStyle>
          <a:p>
            <a:pPr>
              <a:defRPr/>
            </a:pPr>
            <a:fld id="{C47EC3BB-E082-46AC-8047-D22C505F1EAA}" type="slidenum">
              <a:rPr lang="ja-JP" altLang="en-US" smtClean="0">
                <a:solidFill>
                  <a:srgbClr val="E7E6E6">
                    <a:lumMod val="50000"/>
                  </a:srgbClr>
                </a:solidFill>
              </a:rPr>
              <a:pPr>
                <a:defRPr/>
              </a:pPr>
              <a:t>‹#›</a:t>
            </a:fld>
            <a:endParaRPr lang="ja-JP" altLang="en-US" dirty="0">
              <a:solidFill>
                <a:srgbClr val="E7E6E6">
                  <a:lumMod val="50000"/>
                </a:srgbClr>
              </a:solidFill>
            </a:endParaRPr>
          </a:p>
        </p:txBody>
      </p:sp>
    </p:spTree>
    <p:extLst>
      <p:ext uri="{BB962C8B-B14F-4D97-AF65-F5344CB8AC3E}">
        <p14:creationId xmlns:p14="http://schemas.microsoft.com/office/powerpoint/2010/main" val="4212961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7D8FB002-CD73-4A19-A7AF-A0C770D6A6E5}" type="datetime1">
              <a:rPr lang="ja-JP" altLang="en-US" smtClean="0"/>
              <a:t>2020/2/13</a:t>
            </a:fld>
            <a:endParaRPr lang="ja-JP" altLang="en-US"/>
          </a:p>
        </p:txBody>
      </p:sp>
      <p:sp>
        <p:nvSpPr>
          <p:cNvPr id="4" name="フッター プレースホルダー 3"/>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dirty="0">
              <a:solidFill>
                <a:prstClr val="white">
                  <a:lumMod val="50000"/>
                </a:prstClr>
              </a:solidFill>
            </a:endParaRPr>
          </a:p>
        </p:txBody>
      </p:sp>
      <p:sp>
        <p:nvSpPr>
          <p:cNvPr id="5" name="スライド番号プレースホルダー 4"/>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532CB88F-67DD-4EA4-84AE-4D405CDCEBB8}" type="slidenum">
              <a:rPr lang="ja-JP" altLang="en-US">
                <a:solidFill>
                  <a:srgbClr val="E7E6E6">
                    <a:lumMod val="50000"/>
                  </a:srgbClr>
                </a:solidFill>
              </a:rPr>
              <a:pPr>
                <a:defRPr/>
              </a:pPr>
              <a:t>‹#›</a:t>
            </a:fld>
            <a:endParaRPr lang="ja-JP" altLang="en-US">
              <a:solidFill>
                <a:srgbClr val="E7E6E6">
                  <a:lumMod val="50000"/>
                </a:srgbClr>
              </a:solidFill>
            </a:endParaRPr>
          </a:p>
        </p:txBody>
      </p:sp>
    </p:spTree>
    <p:extLst>
      <p:ext uri="{BB962C8B-B14F-4D97-AF65-F5344CB8AC3E}">
        <p14:creationId xmlns:p14="http://schemas.microsoft.com/office/powerpoint/2010/main" val="1833504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358B9712-C8ED-450F-AD30-17E6123782CC}" type="datetime1">
              <a:rPr lang="ja-JP" altLang="en-US" smtClean="0"/>
              <a:t>2020/2/13</a:t>
            </a:fld>
            <a:endParaRPr lang="ja-JP" altLang="en-US"/>
          </a:p>
        </p:txBody>
      </p:sp>
      <p:sp>
        <p:nvSpPr>
          <p:cNvPr id="3" name="フッター プレースホルダー 2"/>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dirty="0">
              <a:solidFill>
                <a:prstClr val="white">
                  <a:lumMod val="50000"/>
                </a:prstClr>
              </a:solidFill>
            </a:endParaRPr>
          </a:p>
        </p:txBody>
      </p:sp>
      <p:sp>
        <p:nvSpPr>
          <p:cNvPr id="4" name="スライド番号プレースホルダー 3"/>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8F2447F1-3964-4EB7-93AF-9CF711EA155E}" type="slidenum">
              <a:rPr lang="ja-JP" altLang="en-US">
                <a:solidFill>
                  <a:srgbClr val="E7E6E6">
                    <a:lumMod val="50000"/>
                  </a:srgbClr>
                </a:solidFill>
              </a:rPr>
              <a:pPr>
                <a:defRPr/>
              </a:pPr>
              <a:t>‹#›</a:t>
            </a:fld>
            <a:endParaRPr lang="ja-JP" altLang="en-US">
              <a:solidFill>
                <a:srgbClr val="E7E6E6">
                  <a:lumMod val="50000"/>
                </a:srgbClr>
              </a:solidFill>
            </a:endParaRPr>
          </a:p>
        </p:txBody>
      </p:sp>
    </p:spTree>
    <p:extLst>
      <p:ext uri="{BB962C8B-B14F-4D97-AF65-F5344CB8AC3E}">
        <p14:creationId xmlns:p14="http://schemas.microsoft.com/office/powerpoint/2010/main" val="139835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45048266-13A1-4251-8C07-B0D372B0C42D}" type="datetime1">
              <a:rPr lang="ja-JP" altLang="en-US" smtClean="0"/>
              <a:t>2020/2/13</a:t>
            </a:fld>
            <a:endParaRPr lang="ja-JP" altLang="en-US"/>
          </a:p>
        </p:txBody>
      </p:sp>
      <p:sp>
        <p:nvSpPr>
          <p:cNvPr id="6" name="フッター プレースホルダー 5"/>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dirty="0">
              <a:solidFill>
                <a:prstClr val="white">
                  <a:lumMod val="50000"/>
                </a:prstClr>
              </a:solidFill>
            </a:endParaRPr>
          </a:p>
        </p:txBody>
      </p:sp>
      <p:sp>
        <p:nvSpPr>
          <p:cNvPr id="7" name="スライド番号プレースホルダー 6"/>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ED6229F0-9C84-4320-81A4-A73A0D7D9985}" type="slidenum">
              <a:rPr lang="ja-JP" altLang="en-US">
                <a:solidFill>
                  <a:srgbClr val="E7E6E6">
                    <a:lumMod val="50000"/>
                  </a:srgbClr>
                </a:solidFill>
              </a:rPr>
              <a:pPr>
                <a:defRPr/>
              </a:pPr>
              <a:t>‹#›</a:t>
            </a:fld>
            <a:endParaRPr lang="ja-JP" altLang="en-US">
              <a:solidFill>
                <a:srgbClr val="E7E6E6">
                  <a:lumMod val="50000"/>
                </a:srgbClr>
              </a:solidFill>
            </a:endParaRPr>
          </a:p>
        </p:txBody>
      </p:sp>
    </p:spTree>
    <p:extLst>
      <p:ext uri="{BB962C8B-B14F-4D97-AF65-F5344CB8AC3E}">
        <p14:creationId xmlns:p14="http://schemas.microsoft.com/office/powerpoint/2010/main" val="94061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a:lstStyle>
            <a:lvl1pPr marL="457200" indent="-457200">
              <a:buFont typeface="Arial" pitchFamily="34" charset="0"/>
              <a:buChar cha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ＭＳ Ｐゴシック" pitchFamily="50" charset="-128"/>
                <a:cs typeface="メイリオ" pitchFamily="50" charset="-128"/>
              </a:defRPr>
            </a:lvl1pPr>
          </a:lstStyle>
          <a:p>
            <a:pPr>
              <a:defRPr/>
            </a:pPr>
            <a:fld id="{20AD4AFF-5ED2-429E-9156-23CA5E0DE4D4}"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ea typeface="ＭＳ Ｐゴシック" pitchFamily="50" charset="-128"/>
                <a:cs typeface="メイリオ" pitchFamily="50" charset="-128"/>
              </a:defRPr>
            </a:lvl1pPr>
          </a:lstStyle>
          <a:p>
            <a:pPr>
              <a:defRPr/>
            </a:pPr>
            <a:endParaRPr lang="ja-JP" altLang="en-US" dirty="0">
              <a:solidFill>
                <a:prstClr val="white">
                  <a:lumMod val="50000"/>
                </a:prstClr>
              </a:solidFill>
            </a:endParaRPr>
          </a:p>
        </p:txBody>
      </p:sp>
      <p:sp>
        <p:nvSpPr>
          <p:cNvPr id="6" name="スライド番号プレースホルダー 5"/>
          <p:cNvSpPr>
            <a:spLocks noGrp="1"/>
          </p:cNvSpPr>
          <p:nvPr>
            <p:ph type="sldNum" sz="quarter" idx="12"/>
          </p:nvPr>
        </p:nvSpPr>
        <p:spPr/>
        <p:txBody>
          <a:bodyPr/>
          <a:lstStyle>
            <a:lvl1pPr eaLnBrk="0" hangingPunct="0">
              <a:defRPr>
                <a:latin typeface="Times New Roman" panose="02020603050405020304" pitchFamily="18" charset="0"/>
                <a:ea typeface="メイリオ" panose="020B0604030504040204" pitchFamily="50" charset="-128"/>
              </a:defRPr>
            </a:lvl1pPr>
          </a:lstStyle>
          <a:p>
            <a:pPr>
              <a:defRPr/>
            </a:pPr>
            <a:fld id="{05758709-7599-4856-85F6-ACCBD8BC216E}" type="slidenum">
              <a:rPr lang="ja-JP" altLang="en-US">
                <a:solidFill>
                  <a:srgbClr val="E7E6E6">
                    <a:lumMod val="50000"/>
                  </a:srgbClr>
                </a:solidFill>
              </a:rPr>
              <a:pPr>
                <a:defRPr/>
              </a:pPr>
              <a:t>‹#›</a:t>
            </a:fld>
            <a:endParaRPr lang="ja-JP" altLang="en-US">
              <a:solidFill>
                <a:srgbClr val="E7E6E6">
                  <a:lumMod val="50000"/>
                </a:srgbClr>
              </a:solidFill>
            </a:endParaRPr>
          </a:p>
        </p:txBody>
      </p:sp>
    </p:spTree>
    <p:extLst>
      <p:ext uri="{BB962C8B-B14F-4D97-AF65-F5344CB8AC3E}">
        <p14:creationId xmlns:p14="http://schemas.microsoft.com/office/powerpoint/2010/main" val="3318408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160C5BBB-B6B4-484D-9BDD-C1F783DE441B}" type="datetime1">
              <a:rPr lang="ja-JP" altLang="en-US" smtClean="0"/>
              <a:t>2020/2/13</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dirty="0">
              <a:solidFill>
                <a:prstClr val="white">
                  <a:lumMod val="50000"/>
                </a:prstClr>
              </a:solidFill>
            </a:endParaRPr>
          </a:p>
        </p:txBody>
      </p:sp>
      <p:sp>
        <p:nvSpPr>
          <p:cNvPr id="5" name="スライド番号プレースホルダー 4"/>
          <p:cNvSpPr>
            <a:spLocks noGrp="1"/>
          </p:cNvSpPr>
          <p:nvPr>
            <p:ph type="sldNum" sz="quarter" idx="12"/>
          </p:nvPr>
        </p:nvSpPr>
        <p:spPr/>
        <p:txBody>
          <a:bodyPr/>
          <a:lstStyle/>
          <a:p>
            <a:pPr>
              <a:defRPr/>
            </a:pPr>
            <a:fld id="{67B4D816-6265-4F85-860C-FBDBB86B0BFC}" type="slidenum">
              <a:rPr lang="ja-JP" altLang="en-US" smtClean="0">
                <a:solidFill>
                  <a:srgbClr val="E7E6E6">
                    <a:lumMod val="50000"/>
                  </a:srgbClr>
                </a:solidFill>
              </a:rPr>
              <a:pPr>
                <a:defRPr/>
              </a:pPr>
              <a:t>‹#›</a:t>
            </a:fld>
            <a:endParaRPr lang="ja-JP" altLang="en-US" dirty="0">
              <a:solidFill>
                <a:srgbClr val="E7E6E6">
                  <a:lumMod val="50000"/>
                </a:srgbClr>
              </a:solidFill>
            </a:endParaRPr>
          </a:p>
        </p:txBody>
      </p:sp>
    </p:spTree>
    <p:extLst>
      <p:ext uri="{BB962C8B-B14F-4D97-AF65-F5344CB8AC3E}">
        <p14:creationId xmlns:p14="http://schemas.microsoft.com/office/powerpoint/2010/main" val="181402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8"/>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1"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8461E90-B343-40B2-8DA6-2DE70D8FBF81}"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kumimoji="1"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sz="1350">
                <a:solidFill>
                  <a:schemeClr val="accent3">
                    <a:lumMod val="60000"/>
                    <a:lumOff val="40000"/>
                  </a:schemeClr>
                </a:solidFill>
              </a:defRPr>
            </a:lvl1pPr>
          </a:lstStyle>
          <a:p>
            <a:fld id="{7744CF8D-D221-449C-8E9A-D6A19CD08B7C}" type="slidenum">
              <a:rPr kumimoji="1" lang="ja-JP" altLang="en-US" smtClean="0">
                <a:solidFill>
                  <a:srgbClr val="1B587C">
                    <a:lumMod val="60000"/>
                    <a:lumOff val="40000"/>
                  </a:srgbClr>
                </a:solidFill>
              </a:rPr>
              <a:pPr/>
              <a:t>‹#›</a:t>
            </a:fld>
            <a:endParaRPr kumimoji="1" lang="ja-JP" altLang="en-US" dirty="0">
              <a:solidFill>
                <a:srgbClr val="1B587C">
                  <a:lumMod val="60000"/>
                  <a:lumOff val="40000"/>
                </a:srgbClr>
              </a:solidFill>
            </a:endParaRPr>
          </a:p>
        </p:txBody>
      </p:sp>
    </p:spTree>
    <p:extLst>
      <p:ext uri="{BB962C8B-B14F-4D97-AF65-F5344CB8AC3E}">
        <p14:creationId xmlns:p14="http://schemas.microsoft.com/office/powerpoint/2010/main" val="4510526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DF0968CB-00CA-4616-AF30-9CDFC6842545}"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dirty="0">
              <a:solidFill>
                <a:prstClr val="white">
                  <a:lumMod val="50000"/>
                </a:prstClr>
              </a:solidFill>
            </a:endParaRPr>
          </a:p>
        </p:txBody>
      </p:sp>
      <p:sp>
        <p:nvSpPr>
          <p:cNvPr id="6" name="スライド番号プレースホルダー 5"/>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5DBC2836-CC61-4593-9482-364F6B24548C}" type="slidenum">
              <a:rPr lang="ja-JP" altLang="en-US">
                <a:solidFill>
                  <a:srgbClr val="E7E6E6">
                    <a:lumMod val="50000"/>
                  </a:srgbClr>
                </a:solidFill>
              </a:rPr>
              <a:pPr>
                <a:defRPr/>
              </a:pPr>
              <a:t>‹#›</a:t>
            </a:fld>
            <a:endParaRPr lang="ja-JP" altLang="en-US">
              <a:solidFill>
                <a:srgbClr val="E7E6E6">
                  <a:lumMod val="50000"/>
                </a:srgbClr>
              </a:solidFill>
            </a:endParaRPr>
          </a:p>
        </p:txBody>
      </p:sp>
    </p:spTree>
    <p:extLst>
      <p:ext uri="{BB962C8B-B14F-4D97-AF65-F5344CB8AC3E}">
        <p14:creationId xmlns:p14="http://schemas.microsoft.com/office/powerpoint/2010/main" val="2692360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42C2BA19-094C-4532-A14E-782328EDEE6C}"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ＭＳ Ｐ明朝" panose="02020600040205080304" pitchFamily="18" charset="-128"/>
                <a:ea typeface="ＭＳ Ｐ明朝" panose="02020600040205080304" pitchFamily="18" charset="-128"/>
                <a:cs typeface="メイリオ" pitchFamily="50" charset="-128"/>
              </a:defRPr>
            </a:lvl1pPr>
          </a:lstStyle>
          <a:p>
            <a:pPr>
              <a:defRPr/>
            </a:pPr>
            <a:endParaRPr lang="ja-JP" altLang="en-US" dirty="0">
              <a:solidFill>
                <a:prstClr val="white">
                  <a:lumMod val="50000"/>
                </a:prstClr>
              </a:solidFill>
            </a:endParaRPr>
          </a:p>
        </p:txBody>
      </p:sp>
      <p:sp>
        <p:nvSpPr>
          <p:cNvPr id="6" name="スライド番号プレースホルダー 5"/>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CC9ECDBF-D298-48D2-BFCE-AF94A594A179}" type="slidenum">
              <a:rPr lang="ja-JP" altLang="en-US">
                <a:solidFill>
                  <a:srgbClr val="E7E6E6">
                    <a:lumMod val="50000"/>
                  </a:srgbClr>
                </a:solidFill>
              </a:rPr>
              <a:pPr>
                <a:defRPr/>
              </a:pPr>
              <a:t>‹#›</a:t>
            </a:fld>
            <a:endParaRPr lang="ja-JP" altLang="en-US" dirty="0">
              <a:solidFill>
                <a:srgbClr val="E7E6E6">
                  <a:lumMod val="50000"/>
                </a:srgbClr>
              </a:solidFill>
            </a:endParaRPr>
          </a:p>
        </p:txBody>
      </p:sp>
    </p:spTree>
    <p:extLst>
      <p:ext uri="{BB962C8B-B14F-4D97-AF65-F5344CB8AC3E}">
        <p14:creationId xmlns:p14="http://schemas.microsoft.com/office/powerpoint/2010/main" val="3658468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BEB0F5DF-2614-47D1-92A4-36B167DA10E3}"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solidFill>
                <a:prstClr val="white">
                  <a:lumMod val="50000"/>
                </a:prstClr>
              </a:solidFill>
            </a:endParaRPr>
          </a:p>
        </p:txBody>
      </p:sp>
      <p:sp>
        <p:nvSpPr>
          <p:cNvPr id="6" name="スライド番号プレースホルダー 5"/>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BA19DFD5-8FC8-42BB-B596-8504ABEF4F06}" type="slidenum">
              <a:rPr lang="ja-JP" altLang="en-US">
                <a:solidFill>
                  <a:srgbClr val="E7E6E6">
                    <a:lumMod val="50000"/>
                  </a:srgbClr>
                </a:solidFill>
              </a:rPr>
              <a:pPr>
                <a:defRPr/>
              </a:pPr>
              <a:t>‹#›</a:t>
            </a:fld>
            <a:endParaRPr lang="ja-JP" altLang="en-US">
              <a:solidFill>
                <a:srgbClr val="E7E6E6">
                  <a:lumMod val="50000"/>
                </a:srgbClr>
              </a:solidFill>
            </a:endParaRPr>
          </a:p>
        </p:txBody>
      </p:sp>
    </p:spTree>
    <p:extLst>
      <p:ext uri="{BB962C8B-B14F-4D97-AF65-F5344CB8AC3E}">
        <p14:creationId xmlns:p14="http://schemas.microsoft.com/office/powerpoint/2010/main" val="1045647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2686D6FA-3FDF-472E-8746-D784E7C60157}" type="datetime1">
              <a:rPr lang="ja-JP" altLang="en-US" smtClean="0"/>
              <a:t>2020/2/13</a:t>
            </a:fld>
            <a:endParaRPr lang="ja-JP" altLang="en-US"/>
          </a:p>
        </p:txBody>
      </p:sp>
      <p:sp>
        <p:nvSpPr>
          <p:cNvPr id="6" name="フッター プレースホルダー 5"/>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solidFill>
                <a:prstClr val="white">
                  <a:lumMod val="50000"/>
                </a:prstClr>
              </a:solidFill>
            </a:endParaRPr>
          </a:p>
        </p:txBody>
      </p:sp>
      <p:sp>
        <p:nvSpPr>
          <p:cNvPr id="7" name="スライド番号プレースホルダー 6"/>
          <p:cNvSpPr>
            <a:spLocks noGrp="1"/>
          </p:cNvSpPr>
          <p:nvPr>
            <p:ph type="sldNum" sz="quarter" idx="12"/>
          </p:nvPr>
        </p:nvSpPr>
        <p:spPr>
          <a:xfrm>
            <a:off x="6457950" y="6338888"/>
            <a:ext cx="2057400" cy="365125"/>
          </a:xfrm>
        </p:spPr>
        <p:txBody>
          <a:bodyPr rtlCol="0"/>
          <a:lstStyle>
            <a:lvl1pPr eaLnBrk="0" hangingPunct="0">
              <a:defRPr>
                <a:solidFill>
                  <a:srgbClr val="1B587C">
                    <a:lumMod val="60000"/>
                    <a:lumOff val="40000"/>
                  </a:srgbClr>
                </a:solidFill>
                <a:latin typeface="メイリオ" pitchFamily="50" charset="-128"/>
                <a:ea typeface="メイリオ" pitchFamily="50" charset="-128"/>
                <a:cs typeface="メイリオ" pitchFamily="50" charset="-128"/>
              </a:defRPr>
            </a:lvl1pPr>
          </a:lstStyle>
          <a:p>
            <a:pPr>
              <a:defRPr/>
            </a:pPr>
            <a:endParaRPr lang="en-US" altLang="ja-JP"/>
          </a:p>
          <a:p>
            <a:pPr>
              <a:defRPr/>
            </a:pPr>
            <a:endParaRPr lang="ja-JP" altLang="en-US"/>
          </a:p>
        </p:txBody>
      </p:sp>
    </p:spTree>
    <p:extLst>
      <p:ext uri="{BB962C8B-B14F-4D97-AF65-F5344CB8AC3E}">
        <p14:creationId xmlns:p14="http://schemas.microsoft.com/office/powerpoint/2010/main" val="42843021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日付プレースホルダー 6"/>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8DAD9EE6-0CEA-4973-ACE7-DA908DA36897}" type="datetime1">
              <a:rPr lang="ja-JP" altLang="en-US" smtClean="0"/>
              <a:t>2020/2/13</a:t>
            </a:fld>
            <a:endParaRPr lang="ja-JP" altLang="en-US"/>
          </a:p>
        </p:txBody>
      </p:sp>
      <p:sp>
        <p:nvSpPr>
          <p:cNvPr id="8" name="フッター プレースホルダー 7"/>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solidFill>
                <a:prstClr val="white">
                  <a:lumMod val="50000"/>
                </a:prstClr>
              </a:solidFill>
            </a:endParaRPr>
          </a:p>
        </p:txBody>
      </p:sp>
      <p:sp>
        <p:nvSpPr>
          <p:cNvPr id="9" name="スライド番号プレースホルダー 8"/>
          <p:cNvSpPr>
            <a:spLocks noGrp="1"/>
          </p:cNvSpPr>
          <p:nvPr>
            <p:ph type="sldNum" sz="quarter" idx="12"/>
          </p:nvPr>
        </p:nvSpPr>
        <p:spPr/>
        <p:txBody>
          <a:bodyPr/>
          <a:lstStyle>
            <a:lvl1pPr eaLnBrk="0" hangingPunct="0">
              <a:defRPr>
                <a:solidFill>
                  <a:srgbClr val="002060"/>
                </a:solidFill>
                <a:latin typeface="メイリオ" panose="020B0604030504040204" pitchFamily="50" charset="-128"/>
                <a:ea typeface="メイリオ" panose="020B0604030504040204" pitchFamily="50" charset="-128"/>
              </a:defRPr>
            </a:lvl1pPr>
          </a:lstStyle>
          <a:p>
            <a:pPr>
              <a:defRPr/>
            </a:pPr>
            <a:fld id="{6BE7DC69-BC79-46B1-AA44-9DA17C62696A}" type="slidenum">
              <a:rPr lang="ja-JP" altLang="en-US"/>
              <a:pPr>
                <a:defRPr/>
              </a:pPr>
              <a:t>‹#›</a:t>
            </a:fld>
            <a:endParaRPr lang="ja-JP" altLang="en-US"/>
          </a:p>
        </p:txBody>
      </p:sp>
    </p:spTree>
    <p:extLst>
      <p:ext uri="{BB962C8B-B14F-4D97-AF65-F5344CB8AC3E}">
        <p14:creationId xmlns:p14="http://schemas.microsoft.com/office/powerpoint/2010/main" val="106001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6D2A2D8F-0740-4325-A680-6D37DEB43E70}" type="datetime1">
              <a:rPr lang="ja-JP" altLang="en-US" smtClean="0"/>
              <a:t>2020/2/13</a:t>
            </a:fld>
            <a:endParaRPr lang="ja-JP" altLang="en-US"/>
          </a:p>
        </p:txBody>
      </p:sp>
      <p:sp>
        <p:nvSpPr>
          <p:cNvPr id="4" name="フッター プレースホルダー 3"/>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solidFill>
                <a:prstClr val="white">
                  <a:lumMod val="50000"/>
                </a:prstClr>
              </a:solidFill>
            </a:endParaRPr>
          </a:p>
        </p:txBody>
      </p:sp>
      <p:sp>
        <p:nvSpPr>
          <p:cNvPr id="5" name="スライド番号プレースホルダー 4"/>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FC03D209-9180-4108-B181-C774E9219103}" type="slidenum">
              <a:rPr lang="ja-JP" altLang="en-US">
                <a:solidFill>
                  <a:srgbClr val="E7E6E6">
                    <a:lumMod val="50000"/>
                  </a:srgbClr>
                </a:solidFill>
              </a:rPr>
              <a:pPr>
                <a:defRPr/>
              </a:pPr>
              <a:t>‹#›</a:t>
            </a:fld>
            <a:endParaRPr lang="ja-JP" altLang="en-US">
              <a:solidFill>
                <a:srgbClr val="E7E6E6">
                  <a:lumMod val="50000"/>
                </a:srgbClr>
              </a:solidFill>
            </a:endParaRPr>
          </a:p>
        </p:txBody>
      </p:sp>
    </p:spTree>
    <p:extLst>
      <p:ext uri="{BB962C8B-B14F-4D97-AF65-F5344CB8AC3E}">
        <p14:creationId xmlns:p14="http://schemas.microsoft.com/office/powerpoint/2010/main" val="23840053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195090F0-86E7-40BF-9B03-B0BF4E1491FB}" type="datetime1">
              <a:rPr lang="ja-JP" altLang="en-US" smtClean="0"/>
              <a:t>2020/2/13</a:t>
            </a:fld>
            <a:endParaRPr lang="ja-JP" altLang="en-US"/>
          </a:p>
        </p:txBody>
      </p:sp>
      <p:sp>
        <p:nvSpPr>
          <p:cNvPr id="3" name="フッター プレースホルダー 2"/>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solidFill>
                <a:prstClr val="white">
                  <a:lumMod val="50000"/>
                </a:prstClr>
              </a:solidFill>
            </a:endParaRPr>
          </a:p>
        </p:txBody>
      </p:sp>
      <p:sp>
        <p:nvSpPr>
          <p:cNvPr id="4" name="スライド番号プレースホルダー 3"/>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BB0269A7-D015-47F9-BED7-4B7040254FB2}" type="slidenum">
              <a:rPr lang="ja-JP" altLang="en-US">
                <a:solidFill>
                  <a:srgbClr val="E7E6E6">
                    <a:lumMod val="50000"/>
                  </a:srgbClr>
                </a:solidFill>
              </a:rPr>
              <a:pPr>
                <a:defRPr/>
              </a:pPr>
              <a:t>‹#›</a:t>
            </a:fld>
            <a:endParaRPr lang="ja-JP" altLang="en-US">
              <a:solidFill>
                <a:srgbClr val="E7E6E6">
                  <a:lumMod val="50000"/>
                </a:srgbClr>
              </a:solidFill>
            </a:endParaRPr>
          </a:p>
        </p:txBody>
      </p:sp>
    </p:spTree>
    <p:extLst>
      <p:ext uri="{BB962C8B-B14F-4D97-AF65-F5344CB8AC3E}">
        <p14:creationId xmlns:p14="http://schemas.microsoft.com/office/powerpoint/2010/main" val="2011507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DF85E82D-B442-4A53-B82D-CFFC84CEEFDF}" type="datetime1">
              <a:rPr lang="ja-JP" altLang="en-US" smtClean="0"/>
              <a:t>2020/2/13</a:t>
            </a:fld>
            <a:endParaRPr lang="ja-JP" altLang="en-US"/>
          </a:p>
        </p:txBody>
      </p:sp>
      <p:sp>
        <p:nvSpPr>
          <p:cNvPr id="6" name="フッター プレースホルダー 5"/>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solidFill>
                <a:prstClr val="white">
                  <a:lumMod val="50000"/>
                </a:prstClr>
              </a:solidFill>
            </a:endParaRPr>
          </a:p>
        </p:txBody>
      </p:sp>
      <p:sp>
        <p:nvSpPr>
          <p:cNvPr id="7" name="スライド番号プレースホルダー 6"/>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E572FD3A-DD67-4B37-84A7-74727226AE63}" type="slidenum">
              <a:rPr lang="ja-JP" altLang="en-US">
                <a:solidFill>
                  <a:srgbClr val="E7E6E6">
                    <a:lumMod val="50000"/>
                  </a:srgbClr>
                </a:solidFill>
              </a:rPr>
              <a:pPr>
                <a:defRPr/>
              </a:pPr>
              <a:t>‹#›</a:t>
            </a:fld>
            <a:endParaRPr lang="ja-JP" altLang="en-US">
              <a:solidFill>
                <a:srgbClr val="E7E6E6">
                  <a:lumMod val="50000"/>
                </a:srgbClr>
              </a:solidFill>
            </a:endParaRPr>
          </a:p>
        </p:txBody>
      </p:sp>
    </p:spTree>
    <p:extLst>
      <p:ext uri="{BB962C8B-B14F-4D97-AF65-F5344CB8AC3E}">
        <p14:creationId xmlns:p14="http://schemas.microsoft.com/office/powerpoint/2010/main" val="1912228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1D4C6560-6B89-4A92-A57C-5509F48E7A4A}" type="datetime1">
              <a:rPr lang="ja-JP" altLang="en-US" smtClean="0"/>
              <a:t>2020/2/13</a:t>
            </a:fld>
            <a:endParaRPr lang="ja-JP" altLang="en-US"/>
          </a:p>
        </p:txBody>
      </p:sp>
      <p:sp>
        <p:nvSpPr>
          <p:cNvPr id="6" name="フッター プレースホルダー 5"/>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solidFill>
                <a:prstClr val="white">
                  <a:lumMod val="50000"/>
                </a:prstClr>
              </a:solidFill>
            </a:endParaRPr>
          </a:p>
        </p:txBody>
      </p:sp>
      <p:sp>
        <p:nvSpPr>
          <p:cNvPr id="7" name="スライド番号プレースホルダー 6"/>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CF93AF26-9CD1-4222-B311-691B3DDB4F46}" type="slidenum">
              <a:rPr lang="ja-JP" altLang="en-US">
                <a:solidFill>
                  <a:srgbClr val="E7E6E6">
                    <a:lumMod val="50000"/>
                  </a:srgbClr>
                </a:solidFill>
              </a:rPr>
              <a:pPr>
                <a:defRPr/>
              </a:pPr>
              <a:t>‹#›</a:t>
            </a:fld>
            <a:endParaRPr lang="ja-JP" altLang="en-US">
              <a:solidFill>
                <a:srgbClr val="E7E6E6">
                  <a:lumMod val="50000"/>
                </a:srgbClr>
              </a:solidFill>
            </a:endParaRPr>
          </a:p>
        </p:txBody>
      </p:sp>
    </p:spTree>
    <p:extLst>
      <p:ext uri="{BB962C8B-B14F-4D97-AF65-F5344CB8AC3E}">
        <p14:creationId xmlns:p14="http://schemas.microsoft.com/office/powerpoint/2010/main" val="20843123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31C5DB36-EE13-4BCA-B086-2B9F01CE5008}"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solidFill>
                <a:prstClr val="white">
                  <a:lumMod val="50000"/>
                </a:prstClr>
              </a:solidFill>
            </a:endParaRPr>
          </a:p>
        </p:txBody>
      </p:sp>
      <p:sp>
        <p:nvSpPr>
          <p:cNvPr id="6" name="スライド番号プレースホルダー 5"/>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A768B7E3-55B0-48AC-B5DE-2286888B59F3}" type="slidenum">
              <a:rPr lang="ja-JP" altLang="en-US">
                <a:solidFill>
                  <a:srgbClr val="E7E6E6">
                    <a:lumMod val="50000"/>
                  </a:srgbClr>
                </a:solidFill>
              </a:rPr>
              <a:pPr>
                <a:defRPr/>
              </a:pPr>
              <a:t>‹#›</a:t>
            </a:fld>
            <a:endParaRPr lang="ja-JP" altLang="en-US">
              <a:solidFill>
                <a:srgbClr val="E7E6E6">
                  <a:lumMod val="50000"/>
                </a:srgbClr>
              </a:solidFill>
            </a:endParaRPr>
          </a:p>
        </p:txBody>
      </p:sp>
    </p:spTree>
    <p:extLst>
      <p:ext uri="{BB962C8B-B14F-4D97-AF65-F5344CB8AC3E}">
        <p14:creationId xmlns:p14="http://schemas.microsoft.com/office/powerpoint/2010/main" val="285353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BBC2234-4946-4212-A506-091FFA255A53}"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744CF8D-D221-449C-8E9A-D6A19CD08B7C}"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3455328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6D41BFBD-8AE5-4956-972E-9C03A0FCB8CF}"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solidFill>
                <a:prstClr val="white">
                  <a:lumMod val="50000"/>
                </a:prstClr>
              </a:solidFill>
            </a:endParaRPr>
          </a:p>
        </p:txBody>
      </p:sp>
      <p:sp>
        <p:nvSpPr>
          <p:cNvPr id="6" name="スライド番号プレースホルダー 5"/>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1288CCE4-FDB6-45E6-BA5E-8DF68E829B1D}" type="slidenum">
              <a:rPr lang="ja-JP" altLang="en-US">
                <a:solidFill>
                  <a:srgbClr val="E7E6E6">
                    <a:lumMod val="50000"/>
                  </a:srgbClr>
                </a:solidFill>
              </a:rPr>
              <a:pPr>
                <a:defRPr/>
              </a:pPr>
              <a:t>‹#›</a:t>
            </a:fld>
            <a:endParaRPr lang="ja-JP" altLang="en-US">
              <a:solidFill>
                <a:srgbClr val="E7E6E6">
                  <a:lumMod val="50000"/>
                </a:srgbClr>
              </a:solidFill>
            </a:endParaRPr>
          </a:p>
        </p:txBody>
      </p:sp>
    </p:spTree>
    <p:extLst>
      <p:ext uri="{BB962C8B-B14F-4D97-AF65-F5344CB8AC3E}">
        <p14:creationId xmlns:p14="http://schemas.microsoft.com/office/powerpoint/2010/main" val="3863324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a:lstStyle>
            <a:lvl1pPr marL="457200" indent="-457200">
              <a:buFont typeface="Arial" pitchFamily="34" charset="0"/>
              <a:buChar cha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Times New Roman" pitchFamily="18" charset="0"/>
                <a:ea typeface="ＭＳ Ｐゴシック" pitchFamily="50" charset="-128"/>
                <a:cs typeface="メイリオ" pitchFamily="50" charset="-128"/>
              </a:defRPr>
            </a:lvl1pPr>
          </a:lstStyle>
          <a:p>
            <a:pPr>
              <a:defRPr/>
            </a:pPr>
            <a:fld id="{C37F5C0B-B5DE-440E-A9AF-BCB3CC2F8A1F}"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ＭＳ Ｐ明朝" panose="02020600040205080304" pitchFamily="18" charset="-128"/>
                <a:ea typeface="ＭＳ Ｐ明朝" panose="02020600040205080304" pitchFamily="18" charset="-128"/>
                <a:cs typeface="メイリオ" pitchFamily="50" charset="-128"/>
              </a:defRPr>
            </a:lvl1pPr>
          </a:lstStyle>
          <a:p>
            <a:pPr>
              <a:defRPr/>
            </a:pPr>
            <a:endParaRPr lang="ja-JP" altLang="en-US" dirty="0">
              <a:solidFill>
                <a:prstClr val="white">
                  <a:lumMod val="50000"/>
                </a:prstClr>
              </a:solidFill>
            </a:endParaRPr>
          </a:p>
        </p:txBody>
      </p:sp>
      <p:sp>
        <p:nvSpPr>
          <p:cNvPr id="6" name="スライド番号プレースホルダー 5"/>
          <p:cNvSpPr>
            <a:spLocks noGrp="1"/>
          </p:cNvSpPr>
          <p:nvPr>
            <p:ph type="sldNum" sz="quarter" idx="12"/>
          </p:nvPr>
        </p:nvSpPr>
        <p:spPr/>
        <p:txBody>
          <a:bodyPr/>
          <a:lstStyle>
            <a:lvl1pPr eaLnBrk="0" hangingPunct="0">
              <a:defRPr>
                <a:latin typeface="Times New Roman" panose="02020603050405020304" pitchFamily="18" charset="0"/>
                <a:ea typeface="メイリオ" panose="020B0604030504040204" pitchFamily="50" charset="-128"/>
              </a:defRPr>
            </a:lvl1pPr>
          </a:lstStyle>
          <a:p>
            <a:pPr>
              <a:defRPr/>
            </a:pPr>
            <a:fld id="{2A5573F9-FAF1-41DD-94B1-C9DADBAA41CC}" type="slidenum">
              <a:rPr lang="ja-JP" altLang="en-US">
                <a:solidFill>
                  <a:srgbClr val="E7E6E6">
                    <a:lumMod val="50000"/>
                  </a:srgbClr>
                </a:solidFill>
              </a:rPr>
              <a:pPr>
                <a:defRPr/>
              </a:pPr>
              <a:t>‹#›</a:t>
            </a:fld>
            <a:endParaRPr lang="ja-JP" altLang="en-US" dirty="0">
              <a:solidFill>
                <a:srgbClr val="E7E6E6">
                  <a:lumMod val="50000"/>
                </a:srgbClr>
              </a:solidFill>
            </a:endParaRPr>
          </a:p>
        </p:txBody>
      </p:sp>
    </p:spTree>
    <p:extLst>
      <p:ext uri="{BB962C8B-B14F-4D97-AF65-F5344CB8AC3E}">
        <p14:creationId xmlns:p14="http://schemas.microsoft.com/office/powerpoint/2010/main" val="2740856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84D724C7-0699-47F3-965F-36B9B67ECC3D}"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5DBC2836-CC61-4593-9482-364F6B24548C}" type="slidenum">
              <a:rPr lang="ja-JP" altLang="en-US"/>
              <a:pPr>
                <a:defRPr/>
              </a:pPr>
              <a:t>‹#›</a:t>
            </a:fld>
            <a:endParaRPr lang="ja-JP" altLang="en-US"/>
          </a:p>
        </p:txBody>
      </p:sp>
    </p:spTree>
    <p:extLst>
      <p:ext uri="{BB962C8B-B14F-4D97-AF65-F5344CB8AC3E}">
        <p14:creationId xmlns:p14="http://schemas.microsoft.com/office/powerpoint/2010/main" val="639968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65C49599-B02E-4AEC-B246-583C1CD77784}"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CC9ECDBF-D298-48D2-BFCE-AF94A594A179}" type="slidenum">
              <a:rPr lang="ja-JP" altLang="en-US"/>
              <a:pPr>
                <a:defRPr/>
              </a:pPr>
              <a:t>‹#›</a:t>
            </a:fld>
            <a:endParaRPr lang="ja-JP" altLang="en-US"/>
          </a:p>
        </p:txBody>
      </p:sp>
    </p:spTree>
    <p:extLst>
      <p:ext uri="{BB962C8B-B14F-4D97-AF65-F5344CB8AC3E}">
        <p14:creationId xmlns:p14="http://schemas.microsoft.com/office/powerpoint/2010/main" val="3159892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CA521361-59B1-4DD4-9A07-5F3054F9EC35}"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BA19DFD5-8FC8-42BB-B596-8504ABEF4F06}" type="slidenum">
              <a:rPr lang="ja-JP" altLang="en-US"/>
              <a:pPr>
                <a:defRPr/>
              </a:pPr>
              <a:t>‹#›</a:t>
            </a:fld>
            <a:endParaRPr lang="ja-JP" altLang="en-US"/>
          </a:p>
        </p:txBody>
      </p:sp>
    </p:spTree>
    <p:extLst>
      <p:ext uri="{BB962C8B-B14F-4D97-AF65-F5344CB8AC3E}">
        <p14:creationId xmlns:p14="http://schemas.microsoft.com/office/powerpoint/2010/main" val="23140481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8AAEF33F-42CC-4069-AB23-D1C1563C112E}" type="datetime1">
              <a:rPr lang="ja-JP" altLang="en-US" smtClean="0"/>
              <a:t>2020/2/13</a:t>
            </a:fld>
            <a:endParaRPr lang="ja-JP" altLang="en-US"/>
          </a:p>
        </p:txBody>
      </p:sp>
      <p:sp>
        <p:nvSpPr>
          <p:cNvPr id="6" name="フッター プレースホルダー 5"/>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6457950" y="6338888"/>
            <a:ext cx="2057400" cy="365125"/>
          </a:xfrm>
        </p:spPr>
        <p:txBody>
          <a:bodyPr rtlCol="0"/>
          <a:lstStyle>
            <a:lvl1pPr eaLnBrk="0" hangingPunct="0">
              <a:defRPr>
                <a:solidFill>
                  <a:srgbClr val="1B587C">
                    <a:lumMod val="60000"/>
                    <a:lumOff val="40000"/>
                  </a:srgbClr>
                </a:solidFill>
                <a:latin typeface="メイリオ" pitchFamily="50" charset="-128"/>
                <a:ea typeface="メイリオ" pitchFamily="50" charset="-128"/>
                <a:cs typeface="メイリオ" pitchFamily="50" charset="-128"/>
              </a:defRPr>
            </a:lvl1pPr>
          </a:lstStyle>
          <a:p>
            <a:pPr>
              <a:defRPr/>
            </a:pPr>
            <a:endParaRPr lang="en-US" altLang="ja-JP"/>
          </a:p>
          <a:p>
            <a:pPr>
              <a:defRPr/>
            </a:pPr>
            <a:endParaRPr lang="ja-JP" altLang="en-US"/>
          </a:p>
        </p:txBody>
      </p:sp>
    </p:spTree>
    <p:extLst>
      <p:ext uri="{BB962C8B-B14F-4D97-AF65-F5344CB8AC3E}">
        <p14:creationId xmlns:p14="http://schemas.microsoft.com/office/powerpoint/2010/main" val="2247708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日付プレースホルダー 6"/>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0B68BE5A-C248-467B-8267-B4C005F16B69}" type="datetime1">
              <a:rPr lang="ja-JP" altLang="en-US" smtClean="0"/>
              <a:t>2020/2/13</a:t>
            </a:fld>
            <a:endParaRPr lang="ja-JP" altLang="en-US"/>
          </a:p>
        </p:txBody>
      </p:sp>
      <p:sp>
        <p:nvSpPr>
          <p:cNvPr id="8" name="フッター プレースホルダー 7"/>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eaLnBrk="0" hangingPunct="0">
              <a:defRPr>
                <a:solidFill>
                  <a:srgbClr val="002060"/>
                </a:solidFill>
                <a:latin typeface="メイリオ" panose="020B0604030504040204" pitchFamily="50" charset="-128"/>
                <a:ea typeface="メイリオ" panose="020B0604030504040204" pitchFamily="50" charset="-128"/>
              </a:defRPr>
            </a:lvl1pPr>
          </a:lstStyle>
          <a:p>
            <a:pPr>
              <a:defRPr/>
            </a:pPr>
            <a:fld id="{6BE7DC69-BC79-46B1-AA44-9DA17C62696A}" type="slidenum">
              <a:rPr lang="ja-JP" altLang="en-US"/>
              <a:pPr>
                <a:defRPr/>
              </a:pPr>
              <a:t>‹#›</a:t>
            </a:fld>
            <a:endParaRPr lang="ja-JP" altLang="en-US"/>
          </a:p>
        </p:txBody>
      </p:sp>
    </p:spTree>
    <p:extLst>
      <p:ext uri="{BB962C8B-B14F-4D97-AF65-F5344CB8AC3E}">
        <p14:creationId xmlns:p14="http://schemas.microsoft.com/office/powerpoint/2010/main" val="145130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45DD090B-5F51-4A43-A5F5-1D6B431F6F17}" type="datetime1">
              <a:rPr lang="ja-JP" altLang="en-US" smtClean="0"/>
              <a:t>2020/2/13</a:t>
            </a:fld>
            <a:endParaRPr lang="ja-JP" altLang="en-US"/>
          </a:p>
        </p:txBody>
      </p:sp>
      <p:sp>
        <p:nvSpPr>
          <p:cNvPr id="4" name="フッター プレースホルダー 3"/>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FC03D209-9180-4108-B181-C774E9219103}" type="slidenum">
              <a:rPr lang="ja-JP" altLang="en-US"/>
              <a:pPr>
                <a:defRPr/>
              </a:pPr>
              <a:t>‹#›</a:t>
            </a:fld>
            <a:endParaRPr lang="ja-JP" altLang="en-US"/>
          </a:p>
        </p:txBody>
      </p:sp>
    </p:spTree>
    <p:extLst>
      <p:ext uri="{BB962C8B-B14F-4D97-AF65-F5344CB8AC3E}">
        <p14:creationId xmlns:p14="http://schemas.microsoft.com/office/powerpoint/2010/main" val="35785666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B602822E-7119-464B-B6FF-A9AD83D59886}" type="datetime1">
              <a:rPr lang="ja-JP" altLang="en-US" smtClean="0"/>
              <a:t>2020/2/13</a:t>
            </a:fld>
            <a:endParaRPr lang="ja-JP" altLang="en-US"/>
          </a:p>
        </p:txBody>
      </p:sp>
      <p:sp>
        <p:nvSpPr>
          <p:cNvPr id="3" name="フッター プレースホルダー 2"/>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BB0269A7-D015-47F9-BED7-4B7040254FB2}" type="slidenum">
              <a:rPr lang="ja-JP" altLang="en-US"/>
              <a:pPr>
                <a:defRPr/>
              </a:pPr>
              <a:t>‹#›</a:t>
            </a:fld>
            <a:endParaRPr lang="ja-JP" altLang="en-US"/>
          </a:p>
        </p:txBody>
      </p:sp>
    </p:spTree>
    <p:extLst>
      <p:ext uri="{BB962C8B-B14F-4D97-AF65-F5344CB8AC3E}">
        <p14:creationId xmlns:p14="http://schemas.microsoft.com/office/powerpoint/2010/main" val="694777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6FEAE00C-0087-4A67-9756-DBB578394359}" type="datetime1">
              <a:rPr lang="ja-JP" altLang="en-US" smtClean="0"/>
              <a:t>2020/2/13</a:t>
            </a:fld>
            <a:endParaRPr lang="ja-JP" altLang="en-US"/>
          </a:p>
        </p:txBody>
      </p:sp>
      <p:sp>
        <p:nvSpPr>
          <p:cNvPr id="6" name="フッター プレースホルダー 5"/>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E572FD3A-DD67-4B37-84A7-74727226AE63}" type="slidenum">
              <a:rPr lang="ja-JP" altLang="en-US"/>
              <a:pPr>
                <a:defRPr/>
              </a:pPr>
              <a:t>‹#›</a:t>
            </a:fld>
            <a:endParaRPr lang="ja-JP" altLang="en-US"/>
          </a:p>
        </p:txBody>
      </p:sp>
    </p:spTree>
    <p:extLst>
      <p:ext uri="{BB962C8B-B14F-4D97-AF65-F5344CB8AC3E}">
        <p14:creationId xmlns:p14="http://schemas.microsoft.com/office/powerpoint/2010/main" val="622027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4007925-1082-41B3-8E7D-4587E90D098A}"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kumimoji="1"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sz="1350">
                <a:solidFill>
                  <a:schemeClr val="accent3">
                    <a:lumMod val="60000"/>
                    <a:lumOff val="40000"/>
                  </a:schemeClr>
                </a:solidFill>
              </a:defRPr>
            </a:lvl1pPr>
          </a:lstStyle>
          <a:p>
            <a:fld id="{7744CF8D-D221-449C-8E9A-D6A19CD08B7C}" type="slidenum">
              <a:rPr kumimoji="1" lang="ja-JP" altLang="en-US" smtClean="0">
                <a:solidFill>
                  <a:srgbClr val="1B587C">
                    <a:lumMod val="60000"/>
                    <a:lumOff val="40000"/>
                  </a:srgbClr>
                </a:solidFill>
              </a:rPr>
              <a:pPr/>
              <a:t>‹#›</a:t>
            </a:fld>
            <a:endParaRPr kumimoji="1" lang="ja-JP" altLang="en-US" dirty="0">
              <a:solidFill>
                <a:srgbClr val="1B587C">
                  <a:lumMod val="60000"/>
                  <a:lumOff val="40000"/>
                </a:srgbClr>
              </a:solidFill>
            </a:endParaRPr>
          </a:p>
        </p:txBody>
      </p:sp>
    </p:spTree>
    <p:extLst>
      <p:ext uri="{BB962C8B-B14F-4D97-AF65-F5344CB8AC3E}">
        <p14:creationId xmlns:p14="http://schemas.microsoft.com/office/powerpoint/2010/main" val="30316874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0E8D3E20-E7E8-493D-B8A8-68E840488BF7}" type="datetime1">
              <a:rPr lang="ja-JP" altLang="en-US" smtClean="0"/>
              <a:t>2020/2/13</a:t>
            </a:fld>
            <a:endParaRPr lang="ja-JP" altLang="en-US"/>
          </a:p>
        </p:txBody>
      </p:sp>
      <p:sp>
        <p:nvSpPr>
          <p:cNvPr id="6" name="フッター プレースホルダー 5"/>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CF93AF26-9CD1-4222-B311-691B3DDB4F46}" type="slidenum">
              <a:rPr lang="ja-JP" altLang="en-US"/>
              <a:pPr>
                <a:defRPr/>
              </a:pPr>
              <a:t>‹#›</a:t>
            </a:fld>
            <a:endParaRPr lang="ja-JP" altLang="en-US"/>
          </a:p>
        </p:txBody>
      </p:sp>
    </p:spTree>
    <p:extLst>
      <p:ext uri="{BB962C8B-B14F-4D97-AF65-F5344CB8AC3E}">
        <p14:creationId xmlns:p14="http://schemas.microsoft.com/office/powerpoint/2010/main" val="38704962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64376DB5-3676-4046-96C3-64A4A7AAC2D0}"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A768B7E3-55B0-48AC-B5DE-2286888B59F3}" type="slidenum">
              <a:rPr lang="ja-JP" altLang="en-US"/>
              <a:pPr>
                <a:defRPr/>
              </a:pPr>
              <a:t>‹#›</a:t>
            </a:fld>
            <a:endParaRPr lang="ja-JP" altLang="en-US"/>
          </a:p>
        </p:txBody>
      </p:sp>
    </p:spTree>
    <p:extLst>
      <p:ext uri="{BB962C8B-B14F-4D97-AF65-F5344CB8AC3E}">
        <p14:creationId xmlns:p14="http://schemas.microsoft.com/office/powerpoint/2010/main" val="1084588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fld id="{3EB74061-C8A0-4F4A-8A6A-0EFE179268B6}" type="datetime1">
              <a:rPr lang="ja-JP" altLang="en-US" smtClean="0"/>
              <a:t>2020/2/13</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メイリオ" pitchFamily="50" charset="-128"/>
                <a:ea typeface="メイリオ" pitchFamily="50" charset="-128"/>
                <a:cs typeface="メイリオ"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eaLnBrk="0" hangingPunct="0">
              <a:defRPr>
                <a:latin typeface="メイリオ" panose="020B0604030504040204" pitchFamily="50" charset="-128"/>
                <a:ea typeface="メイリオ" panose="020B0604030504040204" pitchFamily="50" charset="-128"/>
              </a:defRPr>
            </a:lvl1pPr>
          </a:lstStyle>
          <a:p>
            <a:pPr>
              <a:defRPr/>
            </a:pPr>
            <a:fld id="{1288CCE4-FDB6-45E6-BA5E-8DF68E829B1D}" type="slidenum">
              <a:rPr lang="ja-JP" altLang="en-US"/>
              <a:pPr>
                <a:defRPr/>
              </a:pPr>
              <a:t>‹#›</a:t>
            </a:fld>
            <a:endParaRPr lang="ja-JP" altLang="en-US"/>
          </a:p>
        </p:txBody>
      </p:sp>
    </p:spTree>
    <p:extLst>
      <p:ext uri="{BB962C8B-B14F-4D97-AF65-F5344CB8AC3E}">
        <p14:creationId xmlns:p14="http://schemas.microsoft.com/office/powerpoint/2010/main" val="148977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8CB220-8B37-42FF-9F87-2E0966071664}"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44CF8D-D221-449C-8E9A-D6A19CD08B7C}"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65742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11" name="日付プレースホルダー 10"/>
          <p:cNvSpPr>
            <a:spLocks noGrp="1"/>
          </p:cNvSpPr>
          <p:nvPr>
            <p:ph type="dt" sz="half" idx="10"/>
          </p:nvPr>
        </p:nvSpPr>
        <p:spPr/>
        <p:txBody>
          <a:bodyPr/>
          <a:lstStyle/>
          <a:p>
            <a:fld id="{02F639D8-F23E-49CB-8D24-CA15069573E4}" type="datetime1">
              <a:rPr kumimoji="1" lang="ja-JP" altLang="en-US" smtClean="0">
                <a:solidFill>
                  <a:prstClr val="black">
                    <a:tint val="75000"/>
                  </a:prstClr>
                </a:solidFill>
              </a:rPr>
              <a:t>2020/2/13</a:t>
            </a:fld>
            <a:endParaRPr kumimoji="1" lang="ja-JP" altLang="en-US">
              <a:solidFill>
                <a:prstClr val="black">
                  <a:tint val="75000"/>
                </a:prstClr>
              </a:solidFill>
            </a:endParaRPr>
          </a:p>
        </p:txBody>
      </p:sp>
      <p:sp>
        <p:nvSpPr>
          <p:cNvPr id="12" name="フッター プレースホルダー 11"/>
          <p:cNvSpPr>
            <a:spLocks noGrp="1"/>
          </p:cNvSpPr>
          <p:nvPr>
            <p:ph type="ftr" sz="quarter" idx="11"/>
          </p:nvPr>
        </p:nvSpPr>
        <p:spPr/>
        <p:txBody>
          <a:bodyPr/>
          <a:lstStyle/>
          <a:p>
            <a:endParaRPr kumimoji="1" lang="ja-JP" altLang="en-US">
              <a:solidFill>
                <a:prstClr val="black">
                  <a:tint val="75000"/>
                </a:prstClr>
              </a:solidFill>
            </a:endParaRPr>
          </a:p>
        </p:txBody>
      </p:sp>
      <p:sp>
        <p:nvSpPr>
          <p:cNvPr id="13" name="スライド番号プレースホルダー 12"/>
          <p:cNvSpPr>
            <a:spLocks noGrp="1"/>
          </p:cNvSpPr>
          <p:nvPr>
            <p:ph type="sldNum" sz="quarter" idx="12"/>
          </p:nvPr>
        </p:nvSpPr>
        <p:spPr/>
        <p:txBody>
          <a:bodyPr/>
          <a:lstStyle/>
          <a:p>
            <a:fld id="{7744CF8D-D221-449C-8E9A-D6A19CD08B7C}"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101521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4.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EF"/>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3C69D0-01E5-4F30-8FE5-7464ED05FACE}" type="datetime1">
              <a:rPr lang="ja-JP" altLang="en-US" smtClean="0">
                <a:solidFill>
                  <a:prstClr val="black">
                    <a:tint val="75000"/>
                  </a:prstClr>
                </a:solidFill>
              </a:rPr>
              <a:t>2020/2/13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44CF8D-D221-449C-8E9A-D6A19CD08B7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2967776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94868A-C258-4B13-B411-5894D9ECC009}" type="datetime1">
              <a:rPr lang="ja-JP" altLang="en-US" smtClean="0">
                <a:solidFill>
                  <a:prstClr val="black">
                    <a:tint val="75000"/>
                  </a:prstClr>
                </a:solidFill>
              </a:rPr>
              <a:t>2020/2/13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7744CF8D-D221-449C-8E9A-D6A19CD08B7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9619993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ea typeface="ＭＳ Ｐゴシック"/>
                <a:cs typeface="+mn-cs"/>
              </a:defRPr>
            </a:lvl1pPr>
          </a:lstStyle>
          <a:p>
            <a:pPr>
              <a:defRPr/>
            </a:pPr>
            <a:fld id="{95E08C5F-A258-455E-862D-CBB958297511}" type="datetime1">
              <a:rPr lang="ja-JP" altLang="en-US" smtClean="0"/>
              <a:t>2020/2/13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ea typeface="ＭＳ Ｐゴシック"/>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メイリオ" panose="020B0604030504040204" pitchFamily="50" charset="-128"/>
              </a:defRPr>
            </a:lvl1pPr>
          </a:lstStyle>
          <a:p>
            <a:pPr fontAlgn="base">
              <a:spcBef>
                <a:spcPct val="0"/>
              </a:spcBef>
              <a:spcAft>
                <a:spcPct val="0"/>
              </a:spcAft>
              <a:defRPr/>
            </a:pPr>
            <a:fld id="{B7FE9565-616D-4DCD-BBBF-A1A9FF9A1164}" type="slidenum">
              <a:rPr lang="ja-JP" altLang="en-US" smtClean="0"/>
              <a:pPr fontAlgn="base">
                <a:spcBef>
                  <a:spcPct val="0"/>
                </a:spcBef>
                <a:spcAft>
                  <a:spcPct val="0"/>
                </a:spcAft>
                <a:defRPr/>
              </a:pPr>
              <a:t>‹#›</a:t>
            </a:fld>
            <a:endParaRPr lang="ja-JP" altLang="en-US" dirty="0"/>
          </a:p>
        </p:txBody>
      </p:sp>
    </p:spTree>
    <p:extLst>
      <p:ext uri="{BB962C8B-B14F-4D97-AF65-F5344CB8AC3E}">
        <p14:creationId xmlns:p14="http://schemas.microsoft.com/office/powerpoint/2010/main" val="132800919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hdr="0" ftr="0" dt="0"/>
  <p:txStyles>
    <p:titleStyle>
      <a:lvl1pPr algn="ctr" rtl="0" eaLnBrk="0" fontAlgn="base" hangingPunct="0">
        <a:spcBef>
          <a:spcPct val="0"/>
        </a:spcBef>
        <a:spcAft>
          <a:spcPct val="0"/>
        </a:spcAft>
        <a:defRPr kumimoji="1" sz="3300"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3300">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3300">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3300">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3300">
          <a:solidFill>
            <a:schemeClr val="tx1"/>
          </a:solidFill>
          <a:latin typeface="メイリオ" pitchFamily="50" charset="-128"/>
          <a:ea typeface="メイリオ" pitchFamily="50" charset="-128"/>
          <a:cs typeface="メイリオ" pitchFamily="50" charset="-128"/>
        </a:defRPr>
      </a:lvl5pPr>
      <a:lvl6pPr marL="342900" algn="ctr" rtl="0" eaLnBrk="1" fontAlgn="base" hangingPunct="1">
        <a:spcBef>
          <a:spcPct val="0"/>
        </a:spcBef>
        <a:spcAft>
          <a:spcPct val="0"/>
        </a:spcAft>
        <a:defRPr kumimoji="1" sz="3300">
          <a:solidFill>
            <a:schemeClr val="tx1"/>
          </a:solidFill>
          <a:latin typeface="Calibri" panose="020F0502020204030204" pitchFamily="34" charset="0"/>
          <a:ea typeface="ＭＳ Ｐゴシック" panose="020B0600070205080204" pitchFamily="50" charset="-128"/>
        </a:defRPr>
      </a:lvl6pPr>
      <a:lvl7pPr marL="685800" algn="ctr" rtl="0" eaLnBrk="1" fontAlgn="base" hangingPunct="1">
        <a:spcBef>
          <a:spcPct val="0"/>
        </a:spcBef>
        <a:spcAft>
          <a:spcPct val="0"/>
        </a:spcAft>
        <a:defRPr kumimoji="1" sz="3300">
          <a:solidFill>
            <a:schemeClr val="tx1"/>
          </a:solidFill>
          <a:latin typeface="Calibri" panose="020F0502020204030204" pitchFamily="34" charset="0"/>
          <a:ea typeface="ＭＳ Ｐゴシック" panose="020B0600070205080204" pitchFamily="50" charset="-128"/>
        </a:defRPr>
      </a:lvl7pPr>
      <a:lvl8pPr marL="1028700" algn="ctr" rtl="0" eaLnBrk="1" fontAlgn="base" hangingPunct="1">
        <a:spcBef>
          <a:spcPct val="0"/>
        </a:spcBef>
        <a:spcAft>
          <a:spcPct val="0"/>
        </a:spcAft>
        <a:defRPr kumimoji="1" sz="3300">
          <a:solidFill>
            <a:schemeClr val="tx1"/>
          </a:solidFill>
          <a:latin typeface="Calibri" panose="020F0502020204030204" pitchFamily="34" charset="0"/>
          <a:ea typeface="ＭＳ Ｐゴシック" panose="020B0600070205080204" pitchFamily="50" charset="-128"/>
        </a:defRPr>
      </a:lvl8pPr>
      <a:lvl9pPr marL="1371600" algn="ctr" rtl="0" eaLnBrk="1" fontAlgn="base" hangingPunct="1">
        <a:spcBef>
          <a:spcPct val="0"/>
        </a:spcBef>
        <a:spcAft>
          <a:spcPct val="0"/>
        </a:spcAft>
        <a:defRPr kumimoji="1" sz="3300">
          <a:solidFill>
            <a:schemeClr val="tx1"/>
          </a:solidFill>
          <a:latin typeface="Calibri" panose="020F0502020204030204" pitchFamily="34" charset="0"/>
          <a:ea typeface="ＭＳ Ｐゴシック" panose="020B0600070205080204" pitchFamily="50" charset="-128"/>
        </a:defRPr>
      </a:lvl9pPr>
    </p:titleStyle>
    <p:bodyStyle>
      <a:lvl1pPr marL="257175" indent="-257175"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メイリオ" pitchFamily="50" charset="-128"/>
        </a:defRPr>
      </a:lvl1pPr>
      <a:lvl2pPr marL="557213" indent="-21431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メイリオ" pitchFamily="50" charset="-128"/>
        </a:defRPr>
      </a:lvl2pPr>
      <a:lvl3pPr marL="857250" indent="-171450" algn="l"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メイリオ" pitchFamily="50" charset="-128"/>
        </a:defRPr>
      </a:lvl3pPr>
      <a:lvl4pPr marL="12001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メイリオ" pitchFamily="50" charset="-128"/>
        </a:defRPr>
      </a:lvl4pPr>
      <a:lvl5pPr marL="15430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メイリオ" pitchFamily="50" charset="-128"/>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タイトル プレースホルダー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6147" name="テキスト プレースホルダー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ea typeface="ＭＳ Ｐゴシック"/>
                <a:cs typeface="+mn-cs"/>
              </a:defRPr>
            </a:lvl1pPr>
          </a:lstStyle>
          <a:p>
            <a:pPr>
              <a:defRPr/>
            </a:pPr>
            <a:fld id="{4472DDB8-91F8-4354-8F26-A334511D7D9B}" type="datetime1">
              <a:rPr lang="ja-JP" altLang="en-US" smtClean="0"/>
              <a:t>2020/2/13</a:t>
            </a:fld>
            <a:endParaRPr lang="ja-JP" altLang="en-US"/>
          </a:p>
        </p:txBody>
      </p:sp>
      <p:sp>
        <p:nvSpPr>
          <p:cNvPr id="5" name="フッター プレースホルダー 4"/>
          <p:cNvSpPr>
            <a:spLocks noGrp="1"/>
          </p:cNvSpPr>
          <p:nvPr>
            <p:ph type="ftr" sz="quarter" idx="3"/>
          </p:nvPr>
        </p:nvSpPr>
        <p:spPr>
          <a:xfrm>
            <a:off x="2847975" y="6356350"/>
            <a:ext cx="32670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lumMod val="50000"/>
                  </a:schemeClr>
                </a:solidFill>
                <a:latin typeface="ＭＳ Ｐ明朝" panose="02020600040205080304" pitchFamily="18" charset="-128"/>
                <a:ea typeface="ＭＳ Ｐ明朝" panose="02020600040205080304" pitchFamily="18" charset="-128"/>
                <a:cs typeface="+mn-cs"/>
              </a:defRPr>
            </a:lvl1pPr>
          </a:lstStyle>
          <a:p>
            <a:pPr>
              <a:defRPr/>
            </a:pPr>
            <a:endParaRPr lang="ja-JP" altLang="en-US" dirty="0">
              <a:solidFill>
                <a:prstClr val="white">
                  <a:lumMod val="50000"/>
                </a:prstClr>
              </a:solidFill>
            </a:endParaRP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base">
              <a:spcBef>
                <a:spcPct val="0"/>
              </a:spcBef>
              <a:spcAft>
                <a:spcPct val="0"/>
              </a:spcAft>
              <a:defRPr/>
            </a:pPr>
            <a:fld id="{67B4D816-6265-4F85-860C-FBDBB86B0BFC}" type="slidenum">
              <a:rPr lang="ja-JP" altLang="en-US" smtClean="0">
                <a:solidFill>
                  <a:srgbClr val="E7E6E6">
                    <a:lumMod val="50000"/>
                  </a:srgbClr>
                </a:solidFill>
              </a:rPr>
              <a:pPr fontAlgn="base">
                <a:spcBef>
                  <a:spcPct val="0"/>
                </a:spcBef>
                <a:spcAft>
                  <a:spcPct val="0"/>
                </a:spcAft>
                <a:defRPr/>
              </a:pPr>
              <a:t>‹#›</a:t>
            </a:fld>
            <a:endParaRPr lang="ja-JP" altLang="en-US" dirty="0">
              <a:solidFill>
                <a:srgbClr val="E7E6E6">
                  <a:lumMod val="50000"/>
                </a:srgbClr>
              </a:solidFill>
            </a:endParaRPr>
          </a:p>
        </p:txBody>
      </p:sp>
    </p:spTree>
    <p:extLst>
      <p:ext uri="{BB962C8B-B14F-4D97-AF65-F5344CB8AC3E}">
        <p14:creationId xmlns:p14="http://schemas.microsoft.com/office/powerpoint/2010/main" val="172668311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Lst>
  <p:hf hdr="0" ft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タイトル プレースホルダー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7171" name="テキスト プレースホルダー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ea typeface="ＭＳ Ｐゴシック"/>
                <a:cs typeface="+mn-cs"/>
              </a:defRPr>
            </a:lvl1pPr>
          </a:lstStyle>
          <a:p>
            <a:pPr>
              <a:defRPr/>
            </a:pPr>
            <a:fld id="{7E6FF847-2ADD-4691-B9C4-DEC9F53F878D}" type="datetime1">
              <a:rPr lang="ja-JP" altLang="en-US" smtClean="0"/>
              <a:t>2020/2/13</a:t>
            </a:fld>
            <a:endParaRPr lang="ja-JP" altLang="en-US"/>
          </a:p>
        </p:txBody>
      </p:sp>
      <p:sp>
        <p:nvSpPr>
          <p:cNvPr id="5" name="フッター プレースホルダー 4"/>
          <p:cNvSpPr>
            <a:spLocks noGrp="1"/>
          </p:cNvSpPr>
          <p:nvPr>
            <p:ph type="ftr" sz="quarter" idx="3"/>
          </p:nvPr>
        </p:nvSpPr>
        <p:spPr>
          <a:xfrm>
            <a:off x="2686050" y="6356350"/>
            <a:ext cx="34290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lumMod val="50000"/>
                  </a:schemeClr>
                </a:solidFill>
                <a:latin typeface="ＭＳ Ｐ明朝" panose="02020600040205080304" pitchFamily="18" charset="-128"/>
                <a:ea typeface="ＭＳ Ｐ明朝" panose="02020600040205080304" pitchFamily="18" charset="-128"/>
                <a:cs typeface="+mn-cs"/>
              </a:defRPr>
            </a:lvl1pPr>
          </a:lstStyle>
          <a:p>
            <a:pPr>
              <a:defRPr/>
            </a:pPr>
            <a:endParaRPr lang="ja-JP" altLang="en-US" dirty="0">
              <a:solidFill>
                <a:prstClr val="white">
                  <a:lumMod val="50000"/>
                </a:prstClr>
              </a:solidFill>
            </a:endParaRP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base">
              <a:spcBef>
                <a:spcPct val="0"/>
              </a:spcBef>
              <a:spcAft>
                <a:spcPct val="0"/>
              </a:spcAft>
              <a:defRPr/>
            </a:pPr>
            <a:fld id="{C2F7CB6B-D6F8-4E41-9243-D1CB497D29B8}" type="slidenum">
              <a:rPr lang="ja-JP" altLang="en-US" smtClean="0">
                <a:solidFill>
                  <a:srgbClr val="E7E6E6">
                    <a:lumMod val="50000"/>
                  </a:srgbClr>
                </a:solidFill>
              </a:rPr>
              <a:pPr fontAlgn="base">
                <a:spcBef>
                  <a:spcPct val="0"/>
                </a:spcBef>
                <a:spcAft>
                  <a:spcPct val="0"/>
                </a:spcAft>
                <a:defRPr/>
              </a:pPr>
              <a:t>‹#›</a:t>
            </a:fld>
            <a:endParaRPr lang="ja-JP" altLang="en-US" dirty="0">
              <a:solidFill>
                <a:srgbClr val="E7E6E6">
                  <a:lumMod val="50000"/>
                </a:srgbClr>
              </a:solidFill>
            </a:endParaRPr>
          </a:p>
        </p:txBody>
      </p:sp>
    </p:spTree>
    <p:extLst>
      <p:ext uri="{BB962C8B-B14F-4D97-AF65-F5344CB8AC3E}">
        <p14:creationId xmlns:p14="http://schemas.microsoft.com/office/powerpoint/2010/main" val="311965519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タイトル プレースホルダー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7171" name="テキスト プレースホルダー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ea typeface="ＭＳ Ｐゴシック"/>
                <a:cs typeface="+mn-cs"/>
              </a:defRPr>
            </a:lvl1pPr>
          </a:lstStyle>
          <a:p>
            <a:pPr>
              <a:defRPr/>
            </a:pPr>
            <a:fld id="{34E28338-EB18-419A-AC6B-3A0B7427DBB2}" type="datetime1">
              <a:rPr lang="ja-JP" altLang="en-US" smtClean="0"/>
              <a:t>2020/2/13</a:t>
            </a:fld>
            <a:endParaRPr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ea typeface="ＭＳ Ｐゴシック"/>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base">
              <a:spcBef>
                <a:spcPct val="0"/>
              </a:spcBef>
              <a:spcAft>
                <a:spcPct val="0"/>
              </a:spcAft>
              <a:defRPr/>
            </a:pPr>
            <a:endParaRPr lang="ja-JP" altLang="en-US" dirty="0"/>
          </a:p>
        </p:txBody>
      </p:sp>
    </p:spTree>
    <p:extLst>
      <p:ext uri="{BB962C8B-B14F-4D97-AF65-F5344CB8AC3E}">
        <p14:creationId xmlns:p14="http://schemas.microsoft.com/office/powerpoint/2010/main" val="386726102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0" y="-17199"/>
            <a:ext cx="9144000" cy="1449659"/>
          </a:xfrm>
          <a:noFill/>
        </p:spPr>
        <p:txBody>
          <a:bodyPr/>
          <a:lstStyle/>
          <a:p>
            <a:pPr eaLnBrk="1" hangingPunct="1"/>
            <a:r>
              <a:rPr lang="ja-JP" altLang="en-US" sz="3600" dirty="0"/>
              <a:t>地域包括ケアシステムについて</a:t>
            </a:r>
            <a:br>
              <a:rPr lang="en-US" altLang="ja-JP" dirty="0"/>
            </a:br>
            <a:r>
              <a:rPr lang="ja-JP" altLang="en-US" sz="3200" dirty="0" err="1"/>
              <a:t>ー</a:t>
            </a:r>
            <a:r>
              <a:rPr lang="ja-JP" altLang="en-US" sz="3200" dirty="0"/>
              <a:t>鳥取県東部を中心にー</a:t>
            </a:r>
          </a:p>
        </p:txBody>
      </p:sp>
      <p:sp>
        <p:nvSpPr>
          <p:cNvPr id="7" name="テキスト ボックス 6"/>
          <p:cNvSpPr txBox="1"/>
          <p:nvPr/>
        </p:nvSpPr>
        <p:spPr>
          <a:xfrm>
            <a:off x="2888167" y="5070768"/>
            <a:ext cx="769434" cy="276999"/>
          </a:xfrm>
          <a:prstGeom prst="rect">
            <a:avLst/>
          </a:prstGeom>
          <a:noFill/>
        </p:spPr>
        <p:txBody>
          <a:bodyPr wrap="square" rtlCol="0">
            <a:spAutoFit/>
          </a:bodyPr>
          <a:lstStyle/>
          <a:p>
            <a:pPr eaLnBrk="0" fontAlgn="base" hangingPunct="0">
              <a:spcBef>
                <a:spcPct val="0"/>
              </a:spcBef>
              <a:spcAft>
                <a:spcPct val="0"/>
              </a:spcAft>
            </a:pPr>
            <a:r>
              <a:rPr lang="ja-JP" altLang="en-US" sz="1200" dirty="0">
                <a:solidFill>
                  <a:prstClr val="black"/>
                </a:solidFill>
              </a:rPr>
              <a:t>岡山県</a:t>
            </a:r>
          </a:p>
        </p:txBody>
      </p:sp>
      <p:pic>
        <p:nvPicPr>
          <p:cNvPr id="5" name="図 4">
            <a:extLst>
              <a:ext uri="{FF2B5EF4-FFF2-40B4-BE49-F238E27FC236}">
                <a16:creationId xmlns:a16="http://schemas.microsoft.com/office/drawing/2014/main" id="{EB918801-B538-44F6-A2FE-B6E5368D5DF7}"/>
              </a:ext>
            </a:extLst>
          </p:cNvPr>
          <p:cNvPicPr>
            <a:picLocks noChangeAspect="1"/>
          </p:cNvPicPr>
          <p:nvPr/>
        </p:nvPicPr>
        <p:blipFill>
          <a:blip r:embed="rId3"/>
          <a:stretch>
            <a:fillRect/>
          </a:stretch>
        </p:blipFill>
        <p:spPr>
          <a:xfrm>
            <a:off x="938525" y="1130548"/>
            <a:ext cx="6738076" cy="4644370"/>
          </a:xfrm>
          <a:prstGeom prst="rect">
            <a:avLst/>
          </a:prstGeom>
        </p:spPr>
      </p:pic>
      <p:sp>
        <p:nvSpPr>
          <p:cNvPr id="14" name="角丸四角形吹き出し 13"/>
          <p:cNvSpPr/>
          <p:nvPr/>
        </p:nvSpPr>
        <p:spPr>
          <a:xfrm>
            <a:off x="494362" y="4905965"/>
            <a:ext cx="3706163" cy="854303"/>
          </a:xfrm>
          <a:prstGeom prst="wedgeRoundRectCallout">
            <a:avLst>
              <a:gd name="adj1" fmla="val 49571"/>
              <a:gd name="adj2" fmla="val -14455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因幡・但馬麒麟のまち</a:t>
            </a:r>
            <a:endParaRPr kumimoji="1" lang="en-US" altLang="ja-JP" sz="2400" dirty="0">
              <a:solidFill>
                <a:schemeClr val="tx1"/>
              </a:solidFill>
            </a:endParaRPr>
          </a:p>
          <a:p>
            <a:pPr algn="ctr"/>
            <a:r>
              <a:rPr kumimoji="1" lang="ja-JP" altLang="en-US" sz="2400" dirty="0">
                <a:solidFill>
                  <a:schemeClr val="tx1"/>
                </a:solidFill>
              </a:rPr>
              <a:t>連携中枢都市圏</a:t>
            </a:r>
          </a:p>
        </p:txBody>
      </p:sp>
    </p:spTree>
    <p:extLst>
      <p:ext uri="{BB962C8B-B14F-4D97-AF65-F5344CB8AC3E}">
        <p14:creationId xmlns:p14="http://schemas.microsoft.com/office/powerpoint/2010/main" val="326114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5" y="84137"/>
            <a:ext cx="9052430" cy="6454776"/>
          </a:xfrm>
          <a:prstGeom prst="rect">
            <a:avLst/>
          </a:prstGeom>
        </p:spPr>
      </p:pic>
      <p:sp>
        <p:nvSpPr>
          <p:cNvPr id="4" name="テキスト ボックス 3"/>
          <p:cNvSpPr txBox="1"/>
          <p:nvPr/>
        </p:nvSpPr>
        <p:spPr>
          <a:xfrm>
            <a:off x="6922392" y="6542914"/>
            <a:ext cx="1440160" cy="261610"/>
          </a:xfrm>
          <a:prstGeom prst="rect">
            <a:avLst/>
          </a:prstGeom>
          <a:noFill/>
        </p:spPr>
        <p:txBody>
          <a:bodyPr wrap="square" rtlCol="0">
            <a:spAutoFit/>
          </a:bodyPr>
          <a:lstStyle/>
          <a:p>
            <a:r>
              <a:rPr kumimoji="1" lang="ja-JP" altLang="en-US" sz="1100" dirty="0"/>
              <a:t>厚生労働省資料より</a:t>
            </a:r>
          </a:p>
        </p:txBody>
      </p:sp>
    </p:spTree>
    <p:extLst>
      <p:ext uri="{BB962C8B-B14F-4D97-AF65-F5344CB8AC3E}">
        <p14:creationId xmlns:p14="http://schemas.microsoft.com/office/powerpoint/2010/main" val="256206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75" y="410368"/>
            <a:ext cx="8858250" cy="1325563"/>
          </a:xfrm>
        </p:spPr>
        <p:txBody>
          <a:bodyPr>
            <a:normAutofit/>
          </a:bodyPr>
          <a:lstStyle/>
          <a:p>
            <a:r>
              <a:rPr lang="ja-JP" altLang="en-US" sz="3200" dirty="0"/>
              <a:t>地域包括ケアシステムにおける「５つの構成要素」</a:t>
            </a:r>
            <a:endParaRPr kumimoji="1" lang="ja-JP" altLang="en-US" sz="3200" dirty="0"/>
          </a:p>
        </p:txBody>
      </p:sp>
      <p:pic>
        <p:nvPicPr>
          <p:cNvPr id="6" name="コンテンツ プレースホルダー 3"/>
          <p:cNvPicPr>
            <a:picLocks noGrp="1" noChangeAspect="1"/>
          </p:cNvPicPr>
          <p:nvPr>
            <p:ph idx="1"/>
          </p:nvPr>
        </p:nvPicPr>
        <p:blipFill rotWithShape="1">
          <a:blip r:embed="rId3"/>
          <a:srcRect l="50369" t="42794" r="17856" b="16563"/>
          <a:stretch/>
        </p:blipFill>
        <p:spPr>
          <a:xfrm>
            <a:off x="2206752" y="1429171"/>
            <a:ext cx="4730496" cy="4840575"/>
          </a:xfrm>
          <a:prstGeom prst="rect">
            <a:avLst/>
          </a:prstGeom>
        </p:spPr>
      </p:pic>
      <p:sp>
        <p:nvSpPr>
          <p:cNvPr id="4" name="テキスト ボックス 3"/>
          <p:cNvSpPr txBox="1"/>
          <p:nvPr/>
        </p:nvSpPr>
        <p:spPr>
          <a:xfrm>
            <a:off x="2258949" y="6388609"/>
            <a:ext cx="6742176" cy="276999"/>
          </a:xfrm>
          <a:prstGeom prst="rect">
            <a:avLst/>
          </a:prstGeom>
          <a:noFill/>
        </p:spPr>
        <p:txBody>
          <a:bodyPr wrap="square" rtlCol="0">
            <a:spAutoFit/>
          </a:bodyPr>
          <a:lstStyle/>
          <a:p>
            <a:r>
              <a:rPr kumimoji="1" lang="ja-JP" altLang="en-US" sz="1200" dirty="0"/>
              <a:t>資料：地域包括ケアシステム構築に向けた及びサービスのあり方に関する研究報告書　Ｈ２８年３月</a:t>
            </a:r>
          </a:p>
        </p:txBody>
      </p:sp>
    </p:spTree>
    <p:extLst>
      <p:ext uri="{BB962C8B-B14F-4D97-AF65-F5344CB8AC3E}">
        <p14:creationId xmlns:p14="http://schemas.microsoft.com/office/powerpoint/2010/main" val="325584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6065" y="169128"/>
            <a:ext cx="8384085" cy="1323604"/>
          </a:xfrm>
        </p:spPr>
        <p:txBody>
          <a:bodyPr>
            <a:normAutofit/>
          </a:bodyPr>
          <a:lstStyle/>
          <a:p>
            <a:r>
              <a:rPr lang="ja-JP" altLang="en-US" sz="3200" dirty="0"/>
              <a:t>「自助・互助・共助・公助」からみた</a:t>
            </a:r>
            <a:br>
              <a:rPr lang="en-US" altLang="ja-JP" sz="3200" dirty="0"/>
            </a:br>
            <a:r>
              <a:rPr lang="ja-JP" altLang="en-US" sz="3200" dirty="0"/>
              <a:t>　　　　　　　　　　　　　　　　地域包括ケアシステム</a:t>
            </a:r>
            <a:endParaRPr kumimoji="1" lang="ja-JP" altLang="en-US" sz="3200"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3926" y="1841505"/>
            <a:ext cx="5728446" cy="4014706"/>
          </a:xfrm>
        </p:spPr>
      </p:pic>
      <p:sp>
        <p:nvSpPr>
          <p:cNvPr id="5" name="フローチャート: 代替処理 4"/>
          <p:cNvSpPr/>
          <p:nvPr/>
        </p:nvSpPr>
        <p:spPr>
          <a:xfrm>
            <a:off x="975360" y="1341366"/>
            <a:ext cx="2689739" cy="7188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自分たちでできること</a:t>
            </a:r>
          </a:p>
        </p:txBody>
      </p:sp>
      <p:sp>
        <p:nvSpPr>
          <p:cNvPr id="6" name="フローチャート: 代替処理 5"/>
          <p:cNvSpPr/>
          <p:nvPr/>
        </p:nvSpPr>
        <p:spPr>
          <a:xfrm>
            <a:off x="6262891" y="1543660"/>
            <a:ext cx="2338961" cy="74371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お互いにできること</a:t>
            </a:r>
          </a:p>
        </p:txBody>
      </p:sp>
      <p:sp>
        <p:nvSpPr>
          <p:cNvPr id="7" name="フローチャート: 代替処理 6"/>
          <p:cNvSpPr/>
          <p:nvPr/>
        </p:nvSpPr>
        <p:spPr>
          <a:xfrm>
            <a:off x="6412030" y="4145281"/>
            <a:ext cx="2408119" cy="62179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生活保障の制度</a:t>
            </a:r>
          </a:p>
        </p:txBody>
      </p:sp>
      <p:sp>
        <p:nvSpPr>
          <p:cNvPr id="8" name="フローチャート: 代替処理 7"/>
          <p:cNvSpPr/>
          <p:nvPr/>
        </p:nvSpPr>
        <p:spPr>
          <a:xfrm>
            <a:off x="207264" y="4145281"/>
            <a:ext cx="2791968" cy="81906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制度化された支え合い</a:t>
            </a:r>
          </a:p>
        </p:txBody>
      </p:sp>
    </p:spTree>
    <p:extLst>
      <p:ext uri="{BB962C8B-B14F-4D97-AF65-F5344CB8AC3E}">
        <p14:creationId xmlns:p14="http://schemas.microsoft.com/office/powerpoint/2010/main" val="1676522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44000" y="236053"/>
            <a:ext cx="6696000" cy="1497972"/>
          </a:xfrm>
        </p:spPr>
        <p:txBody>
          <a:bodyPr>
            <a:normAutofit/>
          </a:bodyPr>
          <a:lstStyle/>
          <a:p>
            <a:r>
              <a:rPr lang="ja-JP" altLang="en-US" sz="2100" dirty="0"/>
              <a:t>　</a:t>
            </a:r>
            <a:r>
              <a:rPr lang="ja-JP" altLang="en-US" sz="3200" dirty="0">
                <a:solidFill>
                  <a:srgbClr val="0070C0"/>
                </a:solidFill>
              </a:rPr>
              <a:t>地域包括ケアシステム構築のための</a:t>
            </a:r>
            <a:br>
              <a:rPr lang="en-US" altLang="ja-JP" sz="3200" dirty="0">
                <a:solidFill>
                  <a:srgbClr val="0070C0"/>
                </a:solidFill>
              </a:rPr>
            </a:br>
            <a:r>
              <a:rPr lang="ja-JP" altLang="en-US" sz="3200" dirty="0">
                <a:solidFill>
                  <a:srgbClr val="0070C0"/>
                </a:solidFill>
              </a:rPr>
              <a:t>　　　　　　　　　　　　　　重点取組事項</a:t>
            </a:r>
            <a:r>
              <a:rPr lang="ja-JP" altLang="en-US" sz="3200" dirty="0"/>
              <a:t>　</a:t>
            </a:r>
          </a:p>
        </p:txBody>
      </p:sp>
      <p:sp>
        <p:nvSpPr>
          <p:cNvPr id="2" name="コンテンツ プレースホルダー 1"/>
          <p:cNvSpPr>
            <a:spLocks noGrp="1"/>
          </p:cNvSpPr>
          <p:nvPr>
            <p:ph idx="1"/>
          </p:nvPr>
        </p:nvSpPr>
        <p:spPr>
          <a:xfrm>
            <a:off x="252000" y="1845000"/>
            <a:ext cx="8640000" cy="3651390"/>
          </a:xfrm>
        </p:spPr>
        <p:txBody>
          <a:bodyPr>
            <a:noAutofit/>
          </a:bodyPr>
          <a:lstStyle/>
          <a:p>
            <a:r>
              <a:rPr kumimoji="1" lang="ja-JP" altLang="en-US" sz="3200" dirty="0">
                <a:solidFill>
                  <a:srgbClr val="FF0000"/>
                </a:solidFill>
              </a:rPr>
              <a:t>在宅医療・介護連携の推進</a:t>
            </a:r>
            <a:endParaRPr kumimoji="1" lang="en-US" altLang="ja-JP" sz="3200" dirty="0">
              <a:solidFill>
                <a:srgbClr val="FF0000"/>
              </a:solidFill>
            </a:endParaRPr>
          </a:p>
          <a:p>
            <a:endParaRPr lang="en-US" altLang="ja-JP" sz="3200" dirty="0"/>
          </a:p>
          <a:p>
            <a:r>
              <a:rPr kumimoji="1" lang="ja-JP" altLang="en-US" sz="3200" dirty="0"/>
              <a:t>認知症施策の推進</a:t>
            </a:r>
            <a:endParaRPr kumimoji="1" lang="en-US" altLang="ja-JP" sz="3200" dirty="0"/>
          </a:p>
          <a:p>
            <a:endParaRPr lang="en-US" altLang="ja-JP" sz="3200" dirty="0"/>
          </a:p>
          <a:p>
            <a:r>
              <a:rPr kumimoji="1" lang="ja-JP" altLang="en-US" sz="3200" dirty="0"/>
              <a:t>生活支援・介護予防サービスの基盤整備の推進</a:t>
            </a:r>
            <a:endParaRPr kumimoji="1" lang="en-US" altLang="ja-JP" sz="3200" dirty="0"/>
          </a:p>
          <a:p>
            <a:endParaRPr lang="en-US" altLang="ja-JP" sz="3200" dirty="0"/>
          </a:p>
          <a:p>
            <a:r>
              <a:rPr kumimoji="1" lang="ja-JP" altLang="en-US" sz="3200" dirty="0"/>
              <a:t>高齢者の生活を支える住まいとサービスの確保</a:t>
            </a:r>
          </a:p>
        </p:txBody>
      </p:sp>
    </p:spTree>
    <p:extLst>
      <p:ext uri="{BB962C8B-B14F-4D97-AF65-F5344CB8AC3E}">
        <p14:creationId xmlns:p14="http://schemas.microsoft.com/office/powerpoint/2010/main" val="4293730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8145" y="86608"/>
            <a:ext cx="7767205" cy="891454"/>
          </a:xfrm>
        </p:spPr>
        <p:txBody>
          <a:bodyPr>
            <a:normAutofit/>
          </a:bodyPr>
          <a:lstStyle/>
          <a:p>
            <a:r>
              <a:rPr kumimoji="1" lang="ja-JP" altLang="en-US" sz="3600" dirty="0"/>
              <a:t>在宅医療・介護連携の推進事業</a:t>
            </a:r>
          </a:p>
        </p:txBody>
      </p:sp>
      <p:pic>
        <p:nvPicPr>
          <p:cNvPr id="5" name="コンテンツ プレースホルダー 4"/>
          <p:cNvPicPr>
            <a:picLocks noGrp="1" noChangeAspect="1"/>
          </p:cNvPicPr>
          <p:nvPr>
            <p:ph idx="1"/>
          </p:nvPr>
        </p:nvPicPr>
        <p:blipFill rotWithShape="1">
          <a:blip r:embed="rId3"/>
          <a:srcRect l="2577" t="48677" r="3951" b="4603"/>
          <a:stretch/>
        </p:blipFill>
        <p:spPr>
          <a:xfrm>
            <a:off x="286164" y="1521930"/>
            <a:ext cx="8571672" cy="4469296"/>
          </a:xfrm>
          <a:prstGeom prst="rect">
            <a:avLst/>
          </a:prstGeom>
        </p:spPr>
      </p:pic>
      <p:sp>
        <p:nvSpPr>
          <p:cNvPr id="6" name="正方形/長方形 5"/>
          <p:cNvSpPr/>
          <p:nvPr/>
        </p:nvSpPr>
        <p:spPr>
          <a:xfrm>
            <a:off x="-286164" y="6043532"/>
            <a:ext cx="9144000" cy="18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ja-JP" altLang="en-US" sz="1100" dirty="0">
                <a:solidFill>
                  <a:schemeClr val="tx1"/>
                </a:solidFill>
                <a:latin typeface="ＭＳ Ｐゴシック" panose="020B0600070205080204" pitchFamily="50" charset="-128"/>
                <a:ea typeface="ＭＳ Ｐゴシック" panose="020B0600070205080204" pitchFamily="50" charset="-128"/>
              </a:rPr>
              <a:t>厚生労働省　第２回　都道府県在宅医療・介護連携担当者・アドバイザー合同会議資料　より</a:t>
            </a:r>
          </a:p>
        </p:txBody>
      </p:sp>
      <p:sp>
        <p:nvSpPr>
          <p:cNvPr id="7" name="円/楕円 6"/>
          <p:cNvSpPr/>
          <p:nvPr/>
        </p:nvSpPr>
        <p:spPr>
          <a:xfrm>
            <a:off x="8257309" y="5523345"/>
            <a:ext cx="147782" cy="2493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3577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8725" y="160973"/>
            <a:ext cx="7963915" cy="1035685"/>
          </a:xfrm>
        </p:spPr>
        <p:txBody>
          <a:bodyPr>
            <a:normAutofit fontScale="90000"/>
          </a:bodyPr>
          <a:lstStyle/>
          <a:p>
            <a:r>
              <a:rPr lang="ja-JP" altLang="en-US" sz="3600" dirty="0"/>
              <a:t>在宅医療・介護連携推進事業</a:t>
            </a:r>
            <a:br>
              <a:rPr lang="en-US" altLang="ja-JP" sz="3600" dirty="0"/>
            </a:br>
            <a:r>
              <a:rPr lang="ja-JP" altLang="en-US" sz="3600" dirty="0"/>
              <a:t>（介護保険の地域支援事業平成２７年度～）</a:t>
            </a:r>
            <a:endParaRPr kumimoji="1" lang="ja-JP" altLang="en-US" dirty="0"/>
          </a:p>
        </p:txBody>
      </p:sp>
      <p:pic>
        <p:nvPicPr>
          <p:cNvPr id="5" name="グラフ プレースホルダー 4"/>
          <p:cNvPicPr>
            <a:picLocks noGrp="1" noChangeAspect="1"/>
          </p:cNvPicPr>
          <p:nvPr>
            <p:ph type="chart" idx="1"/>
          </p:nvPr>
        </p:nvPicPr>
        <p:blipFill rotWithShape="1">
          <a:blip r:embed="rId3"/>
          <a:srcRect l="2337" t="44480" r="4099" b="4997"/>
          <a:stretch/>
        </p:blipFill>
        <p:spPr>
          <a:xfrm>
            <a:off x="82805" y="1270000"/>
            <a:ext cx="8959595" cy="4866640"/>
          </a:xfrm>
          <a:prstGeom prst="rect">
            <a:avLst/>
          </a:prstGeom>
        </p:spPr>
      </p:pic>
      <p:sp>
        <p:nvSpPr>
          <p:cNvPr id="4" name="グラフ プレースホルダー 2"/>
          <p:cNvSpPr txBox="1">
            <a:spLocks/>
          </p:cNvSpPr>
          <p:nvPr/>
        </p:nvSpPr>
        <p:spPr>
          <a:xfrm>
            <a:off x="1295400" y="1905000"/>
            <a:ext cx="6934200" cy="4378325"/>
          </a:xfrm>
          <a:prstGeom prst="rect">
            <a:avLst/>
          </a:prstGeom>
        </p:spPr>
      </p:sp>
      <p:sp>
        <p:nvSpPr>
          <p:cNvPr id="7" name="テキスト ボックス 6"/>
          <p:cNvSpPr txBox="1"/>
          <p:nvPr/>
        </p:nvSpPr>
        <p:spPr>
          <a:xfrm>
            <a:off x="182880" y="6283325"/>
            <a:ext cx="7945120" cy="369332"/>
          </a:xfrm>
          <a:prstGeom prst="rect">
            <a:avLst/>
          </a:prstGeom>
          <a:noFill/>
        </p:spPr>
        <p:txBody>
          <a:bodyPr wrap="square" rtlCol="0">
            <a:spAutoFit/>
          </a:bodyPr>
          <a:lstStyle/>
          <a:p>
            <a:pPr algn="r">
              <a:lnSpc>
                <a:spcPct val="150000"/>
              </a:lnSpc>
            </a:pPr>
            <a:r>
              <a:rPr lang="ja-JP" altLang="en-US" sz="1200" dirty="0">
                <a:latin typeface="ＭＳ Ｐゴシック" panose="020B0600070205080204" pitchFamily="50" charset="-128"/>
              </a:rPr>
              <a:t>厚生労働省　第</a:t>
            </a:r>
            <a:r>
              <a:rPr lang="en-US" altLang="ja-JP" sz="1200" dirty="0">
                <a:latin typeface="ＭＳ Ｐゴシック" panose="020B0600070205080204" pitchFamily="50" charset="-128"/>
              </a:rPr>
              <a:t>1</a:t>
            </a:r>
            <a:r>
              <a:rPr lang="ja-JP" altLang="en-US" sz="1200" dirty="0">
                <a:latin typeface="ＭＳ Ｐゴシック" panose="020B0600070205080204" pitchFamily="50" charset="-128"/>
              </a:rPr>
              <a:t>回　都道府県在宅医療・介護連携担当者・アドバイザー合同会議資料　より</a:t>
            </a:r>
          </a:p>
        </p:txBody>
      </p:sp>
    </p:spTree>
    <p:extLst>
      <p:ext uri="{BB962C8B-B14F-4D97-AF65-F5344CB8AC3E}">
        <p14:creationId xmlns:p14="http://schemas.microsoft.com/office/powerpoint/2010/main" val="389595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3240" y="260648"/>
            <a:ext cx="8568952" cy="400110"/>
          </a:xfrm>
          <a:prstGeom prst="rect">
            <a:avLst/>
          </a:prstGeom>
          <a:solidFill>
            <a:schemeClr val="accent5">
              <a:lumMod val="60000"/>
              <a:lumOff val="40000"/>
            </a:schemeClr>
          </a:solidFill>
        </p:spPr>
        <p:txBody>
          <a:bodyPr wrap="square" rtlCol="0">
            <a:spAutoFit/>
          </a:bodyPr>
          <a:lstStyle/>
          <a:p>
            <a:pPr fontAlgn="auto">
              <a:spcBef>
                <a:spcPts val="0"/>
              </a:spcBef>
              <a:spcAft>
                <a:spcPts val="0"/>
              </a:spcAft>
            </a:pPr>
            <a:r>
              <a:rPr kumimoji="1" lang="ja-JP" altLang="en-US" dirty="0">
                <a:solidFill>
                  <a:prstClr val="black"/>
                </a:solidFill>
                <a:latin typeface="Calibri"/>
              </a:rPr>
              <a:t>　　</a:t>
            </a:r>
            <a:r>
              <a:rPr kumimoji="1" lang="ja-JP" altLang="en-US" sz="2000" dirty="0">
                <a:solidFill>
                  <a:prstClr val="black"/>
                </a:solidFill>
                <a:latin typeface="Calibri"/>
              </a:rPr>
              <a:t>鳥取市をはじめとする東部地域での体制構築にあたって</a:t>
            </a:r>
          </a:p>
        </p:txBody>
      </p:sp>
      <p:sp>
        <p:nvSpPr>
          <p:cNvPr id="3" name="正方形/長方形 2"/>
          <p:cNvSpPr/>
          <p:nvPr/>
        </p:nvSpPr>
        <p:spPr>
          <a:xfrm>
            <a:off x="313240" y="807000"/>
            <a:ext cx="8568952" cy="28380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kumimoji="1" lang="ja-JP" altLang="en-US" dirty="0">
                <a:solidFill>
                  <a:srgbClr val="1F497D">
                    <a:lumMod val="50000"/>
                  </a:srgbClr>
                </a:solidFill>
              </a:rPr>
              <a:t>　●</a:t>
            </a:r>
            <a:r>
              <a:rPr kumimoji="1" lang="ja-JP" altLang="en-US" dirty="0">
                <a:solidFill>
                  <a:prstClr val="black"/>
                </a:solidFill>
              </a:rPr>
              <a:t>　</a:t>
            </a:r>
            <a:r>
              <a:rPr kumimoji="1" lang="ja-JP" altLang="en-US" dirty="0">
                <a:solidFill>
                  <a:srgbClr val="FF0000"/>
                </a:solidFill>
              </a:rPr>
              <a:t>東部１市４町での体制構築の必要性</a:t>
            </a:r>
            <a:endParaRPr kumimoji="1" lang="en-US" altLang="ja-JP" dirty="0">
              <a:solidFill>
                <a:srgbClr val="FF0000"/>
              </a:solidFill>
            </a:endParaRPr>
          </a:p>
          <a:p>
            <a:pPr fontAlgn="auto">
              <a:spcBef>
                <a:spcPts val="0"/>
              </a:spcBef>
              <a:spcAft>
                <a:spcPts val="0"/>
              </a:spcAft>
            </a:pPr>
            <a:r>
              <a:rPr kumimoji="1" lang="ja-JP" altLang="en-US" sz="1400" dirty="0">
                <a:solidFill>
                  <a:srgbClr val="FF0000"/>
                </a:solidFill>
              </a:rPr>
              <a:t>　</a:t>
            </a:r>
          </a:p>
          <a:p>
            <a:pPr fontAlgn="auto">
              <a:spcBef>
                <a:spcPts val="0"/>
              </a:spcBef>
              <a:spcAft>
                <a:spcPts val="0"/>
              </a:spcAft>
            </a:pPr>
            <a:r>
              <a:rPr kumimoji="1" lang="ja-JP" altLang="en-US" dirty="0">
                <a:solidFill>
                  <a:prstClr val="black"/>
                </a:solidFill>
              </a:rPr>
              <a:t>　　　１．医療圏と医師会の範囲が東部行政（１市４町）で一致する。（消防も）</a:t>
            </a:r>
          </a:p>
          <a:p>
            <a:pPr fontAlgn="auto">
              <a:spcBef>
                <a:spcPts val="0"/>
              </a:spcBef>
              <a:spcAft>
                <a:spcPts val="0"/>
              </a:spcAft>
            </a:pPr>
            <a:r>
              <a:rPr kumimoji="1" lang="ja-JP" altLang="en-US" dirty="0">
                <a:solidFill>
                  <a:prstClr val="black"/>
                </a:solidFill>
              </a:rPr>
              <a:t>　　　２．急性期医療（鳥取市内の病院が中心）の入退院時から連携する必要がある。</a:t>
            </a:r>
          </a:p>
          <a:p>
            <a:pPr fontAlgn="auto">
              <a:spcBef>
                <a:spcPts val="0"/>
              </a:spcBef>
              <a:spcAft>
                <a:spcPts val="0"/>
              </a:spcAft>
            </a:pPr>
            <a:r>
              <a:rPr kumimoji="1" lang="ja-JP" altLang="en-US" dirty="0">
                <a:solidFill>
                  <a:prstClr val="black"/>
                </a:solidFill>
              </a:rPr>
              <a:t>　　　３．在宅医のバックアップや在宅患者急変時の後方支援、２４時間体制の構築等</a:t>
            </a:r>
            <a:endParaRPr kumimoji="1" lang="en-US" altLang="ja-JP" dirty="0">
              <a:solidFill>
                <a:prstClr val="black"/>
              </a:solidFill>
            </a:endParaRPr>
          </a:p>
          <a:p>
            <a:pPr fontAlgn="auto">
              <a:spcBef>
                <a:spcPts val="0"/>
              </a:spcBef>
              <a:spcAft>
                <a:spcPts val="0"/>
              </a:spcAft>
            </a:pPr>
            <a:r>
              <a:rPr kumimoji="1" lang="ja-JP" altLang="en-US" dirty="0">
                <a:solidFill>
                  <a:prstClr val="black"/>
                </a:solidFill>
              </a:rPr>
              <a:t>　　　　は、単独市町では困難である。</a:t>
            </a:r>
          </a:p>
          <a:p>
            <a:pPr fontAlgn="auto">
              <a:spcBef>
                <a:spcPts val="0"/>
              </a:spcBef>
              <a:spcAft>
                <a:spcPts val="0"/>
              </a:spcAft>
            </a:pPr>
            <a:r>
              <a:rPr kumimoji="1" lang="ja-JP" altLang="en-US" dirty="0">
                <a:solidFill>
                  <a:prstClr val="black"/>
                </a:solidFill>
              </a:rPr>
              <a:t>　　　４．医療資源の地域間格差があるため、圏域全体で考えていく必要がある。</a:t>
            </a:r>
          </a:p>
          <a:p>
            <a:pPr fontAlgn="auto">
              <a:spcBef>
                <a:spcPts val="0"/>
              </a:spcBef>
              <a:spcAft>
                <a:spcPts val="0"/>
              </a:spcAft>
            </a:pPr>
            <a:r>
              <a:rPr kumimoji="1" lang="ja-JP" altLang="en-US" dirty="0">
                <a:solidFill>
                  <a:prstClr val="black"/>
                </a:solidFill>
              </a:rPr>
              <a:t>　　　５．医療圏全体で統一した事業の推進は、行政側、医療側ともに、効果的・効率的</a:t>
            </a:r>
            <a:endParaRPr kumimoji="1" lang="en-US" altLang="ja-JP" dirty="0">
              <a:solidFill>
                <a:prstClr val="black"/>
              </a:solidFill>
            </a:endParaRPr>
          </a:p>
          <a:p>
            <a:pPr fontAlgn="auto">
              <a:spcBef>
                <a:spcPts val="0"/>
              </a:spcBef>
              <a:spcAft>
                <a:spcPts val="0"/>
              </a:spcAft>
            </a:pPr>
            <a:r>
              <a:rPr kumimoji="1" lang="ja-JP" altLang="en-US" dirty="0">
                <a:solidFill>
                  <a:prstClr val="black"/>
                </a:solidFill>
              </a:rPr>
              <a:t>　　　　  である。</a:t>
            </a:r>
          </a:p>
        </p:txBody>
      </p:sp>
      <p:sp>
        <p:nvSpPr>
          <p:cNvPr id="4" name="正方形/長方形 3"/>
          <p:cNvSpPr/>
          <p:nvPr/>
        </p:nvSpPr>
        <p:spPr>
          <a:xfrm>
            <a:off x="313240" y="3861048"/>
            <a:ext cx="8568952" cy="28380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kumimoji="1" lang="ja-JP" altLang="en-US" dirty="0">
                <a:solidFill>
                  <a:srgbClr val="1F497D">
                    <a:lumMod val="50000"/>
                  </a:srgbClr>
                </a:solidFill>
              </a:rPr>
              <a:t>　●　</a:t>
            </a:r>
            <a:r>
              <a:rPr kumimoji="1" lang="ja-JP" altLang="en-US" dirty="0">
                <a:solidFill>
                  <a:srgbClr val="FF0000"/>
                </a:solidFill>
              </a:rPr>
              <a:t>東部医師会との連携について</a:t>
            </a:r>
            <a:endParaRPr kumimoji="1" lang="en-US" altLang="ja-JP" dirty="0">
              <a:solidFill>
                <a:srgbClr val="FF0000"/>
              </a:solidFill>
            </a:endParaRPr>
          </a:p>
          <a:p>
            <a:pPr fontAlgn="auto">
              <a:spcBef>
                <a:spcPts val="0"/>
              </a:spcBef>
              <a:spcAft>
                <a:spcPts val="0"/>
              </a:spcAft>
            </a:pPr>
            <a:endParaRPr kumimoji="1" lang="ja-JP" altLang="en-US" sz="1400" dirty="0">
              <a:solidFill>
                <a:srgbClr val="FF0000"/>
              </a:solidFill>
            </a:endParaRPr>
          </a:p>
          <a:p>
            <a:pPr fontAlgn="auto">
              <a:spcBef>
                <a:spcPts val="0"/>
              </a:spcBef>
              <a:spcAft>
                <a:spcPts val="0"/>
              </a:spcAft>
            </a:pPr>
            <a:r>
              <a:rPr kumimoji="1" lang="ja-JP" altLang="en-US" dirty="0">
                <a:solidFill>
                  <a:prstClr val="black"/>
                </a:solidFill>
              </a:rPr>
              <a:t>　　　１．医師会への委託事業と行政実施事業の連携（縦割り）ではなく、推進事業の８項</a:t>
            </a:r>
            <a:endParaRPr kumimoji="1" lang="en-US" altLang="ja-JP" dirty="0">
              <a:solidFill>
                <a:prstClr val="black"/>
              </a:solidFill>
            </a:endParaRPr>
          </a:p>
          <a:p>
            <a:pPr fontAlgn="auto">
              <a:spcBef>
                <a:spcPts val="0"/>
              </a:spcBef>
              <a:spcAft>
                <a:spcPts val="0"/>
              </a:spcAft>
            </a:pPr>
            <a:r>
              <a:rPr kumimoji="1" lang="ja-JP" altLang="en-US" dirty="0">
                <a:solidFill>
                  <a:prstClr val="black"/>
                </a:solidFill>
              </a:rPr>
              <a:t>　　　　  目は相互にかかわりが深く、一体的な取り組みの方が効果的・効率的である。</a:t>
            </a:r>
            <a:endParaRPr kumimoji="1" lang="en-US" altLang="ja-JP" dirty="0">
              <a:solidFill>
                <a:prstClr val="black"/>
              </a:solidFill>
            </a:endParaRPr>
          </a:p>
          <a:p>
            <a:pPr fontAlgn="auto">
              <a:spcBef>
                <a:spcPts val="0"/>
              </a:spcBef>
              <a:spcAft>
                <a:spcPts val="0"/>
              </a:spcAft>
            </a:pPr>
            <a:r>
              <a:rPr kumimoji="1" lang="ja-JP" altLang="en-US" dirty="0">
                <a:solidFill>
                  <a:prstClr val="black"/>
                </a:solidFill>
              </a:rPr>
              <a:t>　　　２． ８項目すべてを担当する「東部地域の在宅医療・介護連携推進室」の設置が</a:t>
            </a:r>
            <a:endParaRPr kumimoji="1" lang="en-US" altLang="ja-JP" dirty="0">
              <a:solidFill>
                <a:prstClr val="black"/>
              </a:solidFill>
            </a:endParaRPr>
          </a:p>
          <a:p>
            <a:pPr fontAlgn="auto">
              <a:spcBef>
                <a:spcPts val="0"/>
              </a:spcBef>
              <a:spcAft>
                <a:spcPts val="0"/>
              </a:spcAft>
            </a:pPr>
            <a:r>
              <a:rPr kumimoji="1" lang="ja-JP" altLang="en-US" dirty="0">
                <a:solidFill>
                  <a:prstClr val="black"/>
                </a:solidFill>
              </a:rPr>
              <a:t>　　　　  望ましい。</a:t>
            </a:r>
            <a:endParaRPr kumimoji="1" lang="en-US" altLang="ja-JP" dirty="0">
              <a:solidFill>
                <a:prstClr val="black"/>
              </a:solidFill>
            </a:endParaRPr>
          </a:p>
          <a:p>
            <a:pPr fontAlgn="auto">
              <a:spcBef>
                <a:spcPts val="0"/>
              </a:spcBef>
              <a:spcAft>
                <a:spcPts val="0"/>
              </a:spcAft>
            </a:pPr>
            <a:r>
              <a:rPr kumimoji="1" lang="ja-JP" altLang="en-US" dirty="0">
                <a:solidFill>
                  <a:prstClr val="black"/>
                </a:solidFill>
              </a:rPr>
              <a:t>　　　３．上記推進室は、行政職員が主体となり医師会の専任職員（看護師・ＭＳＷ等）と</a:t>
            </a:r>
            <a:endParaRPr kumimoji="1" lang="en-US" altLang="ja-JP" dirty="0">
              <a:solidFill>
                <a:prstClr val="black"/>
              </a:solidFill>
            </a:endParaRPr>
          </a:p>
          <a:p>
            <a:pPr fontAlgn="auto">
              <a:spcBef>
                <a:spcPts val="0"/>
              </a:spcBef>
              <a:spcAft>
                <a:spcPts val="0"/>
              </a:spcAft>
            </a:pPr>
            <a:r>
              <a:rPr kumimoji="1" lang="ja-JP" altLang="en-US" dirty="0">
                <a:solidFill>
                  <a:prstClr val="black"/>
                </a:solidFill>
              </a:rPr>
              <a:t>　　　　  協働で運営する。（同じ事務所で業務を行う。）</a:t>
            </a:r>
            <a:endParaRPr kumimoji="1" lang="en-US" altLang="ja-JP" dirty="0">
              <a:solidFill>
                <a:prstClr val="black"/>
              </a:solidFill>
            </a:endParaRPr>
          </a:p>
          <a:p>
            <a:pPr fontAlgn="auto">
              <a:spcBef>
                <a:spcPts val="0"/>
              </a:spcBef>
              <a:spcAft>
                <a:spcPts val="0"/>
              </a:spcAft>
            </a:pPr>
            <a:r>
              <a:rPr kumimoji="1" lang="ja-JP" altLang="en-US" dirty="0">
                <a:solidFill>
                  <a:prstClr val="black"/>
                </a:solidFill>
              </a:rPr>
              <a:t>　　　４．財源は、各市町の負担とする。（医師会の費用負担なし）</a:t>
            </a:r>
          </a:p>
        </p:txBody>
      </p:sp>
    </p:spTree>
    <p:extLst>
      <p:ext uri="{BB962C8B-B14F-4D97-AF65-F5344CB8AC3E}">
        <p14:creationId xmlns:p14="http://schemas.microsoft.com/office/powerpoint/2010/main" val="3999915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円/楕円 31"/>
          <p:cNvSpPr/>
          <p:nvPr/>
        </p:nvSpPr>
        <p:spPr>
          <a:xfrm>
            <a:off x="2955310" y="783576"/>
            <a:ext cx="5272124" cy="172460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solidFill>
                <a:prstClr val="white"/>
              </a:solidFill>
            </a:endParaRPr>
          </a:p>
        </p:txBody>
      </p:sp>
      <p:grpSp>
        <p:nvGrpSpPr>
          <p:cNvPr id="7" name="グループ化 6"/>
          <p:cNvGrpSpPr/>
          <p:nvPr/>
        </p:nvGrpSpPr>
        <p:grpSpPr>
          <a:xfrm>
            <a:off x="3252324" y="918301"/>
            <a:ext cx="2022781" cy="1316871"/>
            <a:chOff x="504119" y="561256"/>
            <a:chExt cx="3162914" cy="1972488"/>
          </a:xfrm>
        </p:grpSpPr>
        <p:sp>
          <p:nvSpPr>
            <p:cNvPr id="8" name="円弧 7"/>
            <p:cNvSpPr/>
            <p:nvPr/>
          </p:nvSpPr>
          <p:spPr>
            <a:xfrm>
              <a:off x="764720" y="561256"/>
              <a:ext cx="2626012" cy="1580071"/>
            </a:xfrm>
            <a:prstGeom prst="arc">
              <a:avLst>
                <a:gd name="adj1" fmla="val 124014"/>
                <a:gd name="adj2" fmla="val 1079999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kumimoji="1" lang="ja-JP" altLang="en-US">
                <a:solidFill>
                  <a:prstClr val="black"/>
                </a:solidFill>
              </a:endParaRPr>
            </a:p>
          </p:txBody>
        </p:sp>
        <p:grpSp>
          <p:nvGrpSpPr>
            <p:cNvPr id="9" name="グループ化 8"/>
            <p:cNvGrpSpPr/>
            <p:nvPr/>
          </p:nvGrpSpPr>
          <p:grpSpPr>
            <a:xfrm>
              <a:off x="504119" y="862243"/>
              <a:ext cx="3162914" cy="1671501"/>
              <a:chOff x="504119" y="734227"/>
              <a:chExt cx="3162914" cy="1671501"/>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513" y="908720"/>
                <a:ext cx="1296143" cy="869882"/>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540" y="734227"/>
                <a:ext cx="786493" cy="776928"/>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804" y="1628800"/>
                <a:ext cx="786493" cy="776928"/>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119" y="734227"/>
                <a:ext cx="786493" cy="776928"/>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782" y="1628800"/>
                <a:ext cx="786493" cy="776928"/>
              </a:xfrm>
              <a:prstGeom prst="rect">
                <a:avLst/>
              </a:prstGeom>
            </p:spPr>
          </p:pic>
        </p:grpSp>
      </p:grpSp>
      <p:grpSp>
        <p:nvGrpSpPr>
          <p:cNvPr id="24" name="グループ化 23"/>
          <p:cNvGrpSpPr/>
          <p:nvPr/>
        </p:nvGrpSpPr>
        <p:grpSpPr>
          <a:xfrm>
            <a:off x="6257078" y="923728"/>
            <a:ext cx="1769367" cy="1253086"/>
            <a:chOff x="1205433" y="3789424"/>
            <a:chExt cx="1980605" cy="1558648"/>
          </a:xfrm>
        </p:grpSpPr>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9895" y="3944199"/>
              <a:ext cx="540445" cy="406206"/>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068" y="3944199"/>
              <a:ext cx="540445" cy="406206"/>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593" y="4350405"/>
              <a:ext cx="540445" cy="406206"/>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433" y="4350405"/>
              <a:ext cx="540445" cy="406206"/>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513" y="4941866"/>
              <a:ext cx="540445" cy="406206"/>
            </a:xfrm>
            <a:prstGeom prst="rect">
              <a:avLst/>
            </a:prstGeom>
          </p:spPr>
        </p:pic>
        <p:pic>
          <p:nvPicPr>
            <p:cNvPr id="20" name="図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9509" y="3789424"/>
              <a:ext cx="540445" cy="406206"/>
            </a:xfrm>
            <a:prstGeom prst="rect">
              <a:avLst/>
            </a:prstGeom>
          </p:spPr>
        </p:pic>
        <p:pic>
          <p:nvPicPr>
            <p:cNvPr id="22" name="図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2669" y="4760568"/>
              <a:ext cx="540445" cy="406206"/>
            </a:xfrm>
            <a:prstGeom prst="rect">
              <a:avLst/>
            </a:prstGeom>
          </p:spPr>
        </p:pic>
        <p:pic>
          <p:nvPicPr>
            <p:cNvPr id="23" name="図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068" y="4760568"/>
              <a:ext cx="540445" cy="406206"/>
            </a:xfrm>
            <a:prstGeom prst="rect">
              <a:avLst/>
            </a:prstGeom>
          </p:spPr>
        </p:pic>
      </p:grpSp>
      <p:pic>
        <p:nvPicPr>
          <p:cNvPr id="25" name="図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3250" y="995525"/>
            <a:ext cx="1152128" cy="1129919"/>
          </a:xfrm>
          <a:prstGeom prst="rect">
            <a:avLst/>
          </a:prstGeom>
        </p:spPr>
      </p:pic>
      <p:sp>
        <p:nvSpPr>
          <p:cNvPr id="27" name="テキスト ボックス 26"/>
          <p:cNvSpPr txBox="1"/>
          <p:nvPr/>
        </p:nvSpPr>
        <p:spPr>
          <a:xfrm>
            <a:off x="6741045" y="1377617"/>
            <a:ext cx="869998" cy="369332"/>
          </a:xfrm>
          <a:prstGeom prst="rect">
            <a:avLst/>
          </a:prstGeom>
          <a:noFill/>
        </p:spPr>
        <p:txBody>
          <a:bodyPr wrap="square" rtlCol="0">
            <a:spAutoFit/>
          </a:bodyPr>
          <a:lstStyle/>
          <a:p>
            <a:pPr fontAlgn="auto">
              <a:spcBef>
                <a:spcPts val="0"/>
              </a:spcBef>
              <a:spcAft>
                <a:spcPts val="0"/>
              </a:spcAft>
            </a:pPr>
            <a:r>
              <a:rPr kumimoji="1" lang="ja-JP" altLang="en-US" sz="900" b="1" dirty="0">
                <a:solidFill>
                  <a:srgbClr val="1F497D">
                    <a:lumMod val="50000"/>
                  </a:srgbClr>
                </a:solidFill>
                <a:latin typeface="Calibri"/>
              </a:rPr>
              <a:t>地域包括</a:t>
            </a:r>
            <a:endParaRPr kumimoji="1" lang="en-US" altLang="ja-JP" sz="900" b="1" dirty="0">
              <a:solidFill>
                <a:srgbClr val="1F497D">
                  <a:lumMod val="50000"/>
                </a:srgbClr>
              </a:solidFill>
              <a:latin typeface="Calibri"/>
            </a:endParaRPr>
          </a:p>
          <a:p>
            <a:pPr fontAlgn="auto">
              <a:spcBef>
                <a:spcPts val="0"/>
              </a:spcBef>
              <a:spcAft>
                <a:spcPts val="0"/>
              </a:spcAft>
            </a:pPr>
            <a:r>
              <a:rPr kumimoji="1" lang="ja-JP" altLang="en-US" sz="900" b="1" dirty="0">
                <a:solidFill>
                  <a:srgbClr val="1F497D">
                    <a:lumMod val="50000"/>
                  </a:srgbClr>
                </a:solidFill>
                <a:latin typeface="Calibri"/>
              </a:rPr>
              <a:t>  支援センター</a:t>
            </a:r>
          </a:p>
        </p:txBody>
      </p:sp>
      <p:sp>
        <p:nvSpPr>
          <p:cNvPr id="28" name="テキスト ボックス 27"/>
          <p:cNvSpPr txBox="1"/>
          <p:nvPr/>
        </p:nvSpPr>
        <p:spPr>
          <a:xfrm>
            <a:off x="1279465" y="837845"/>
            <a:ext cx="827050" cy="230832"/>
          </a:xfrm>
          <a:prstGeom prst="rect">
            <a:avLst/>
          </a:prstGeom>
          <a:noFill/>
        </p:spPr>
        <p:txBody>
          <a:bodyPr wrap="square" rtlCol="0">
            <a:spAutoFit/>
          </a:bodyPr>
          <a:lstStyle/>
          <a:p>
            <a:pPr fontAlgn="auto">
              <a:spcBef>
                <a:spcPts val="0"/>
              </a:spcBef>
              <a:spcAft>
                <a:spcPts val="0"/>
              </a:spcAft>
            </a:pPr>
            <a:r>
              <a:rPr kumimoji="1" lang="ja-JP" altLang="en-US" sz="900" b="1" dirty="0">
                <a:solidFill>
                  <a:srgbClr val="1F497D">
                    <a:lumMod val="50000"/>
                  </a:srgbClr>
                </a:solidFill>
                <a:latin typeface="Calibri"/>
              </a:rPr>
              <a:t>東部医師会</a:t>
            </a:r>
          </a:p>
        </p:txBody>
      </p:sp>
      <p:sp>
        <p:nvSpPr>
          <p:cNvPr id="29" name="左右矢印 28"/>
          <p:cNvSpPr/>
          <p:nvPr/>
        </p:nvSpPr>
        <p:spPr>
          <a:xfrm>
            <a:off x="5367577" y="1595931"/>
            <a:ext cx="792089" cy="236194"/>
          </a:xfrm>
          <a:prstGeom prst="leftRightArrow">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solidFill>
                <a:prstClr val="white"/>
              </a:solidFill>
            </a:endParaRPr>
          </a:p>
        </p:txBody>
      </p:sp>
      <p:sp>
        <p:nvSpPr>
          <p:cNvPr id="30" name="テキスト ボックス 29"/>
          <p:cNvSpPr txBox="1"/>
          <p:nvPr/>
        </p:nvSpPr>
        <p:spPr>
          <a:xfrm>
            <a:off x="5369192" y="1607297"/>
            <a:ext cx="827050" cy="230832"/>
          </a:xfrm>
          <a:prstGeom prst="rect">
            <a:avLst/>
          </a:prstGeom>
          <a:noFill/>
        </p:spPr>
        <p:txBody>
          <a:bodyPr wrap="square" rtlCol="0">
            <a:spAutoFit/>
          </a:bodyPr>
          <a:lstStyle/>
          <a:p>
            <a:pPr fontAlgn="auto">
              <a:spcBef>
                <a:spcPts val="0"/>
              </a:spcBef>
              <a:spcAft>
                <a:spcPts val="0"/>
              </a:spcAft>
            </a:pPr>
            <a:r>
              <a:rPr kumimoji="1" lang="ja-JP" altLang="en-US" sz="900" b="1" dirty="0">
                <a:solidFill>
                  <a:srgbClr val="1F497D">
                    <a:lumMod val="50000"/>
                  </a:srgbClr>
                </a:solidFill>
                <a:latin typeface="Calibri"/>
              </a:rPr>
              <a:t>市町の直営</a:t>
            </a:r>
          </a:p>
        </p:txBody>
      </p:sp>
      <p:sp>
        <p:nvSpPr>
          <p:cNvPr id="26" name="テキスト ボックス 25"/>
          <p:cNvSpPr txBox="1"/>
          <p:nvPr/>
        </p:nvSpPr>
        <p:spPr>
          <a:xfrm>
            <a:off x="3519091" y="842004"/>
            <a:ext cx="1642855" cy="230832"/>
          </a:xfrm>
          <a:prstGeom prst="rect">
            <a:avLst/>
          </a:prstGeom>
          <a:solidFill>
            <a:schemeClr val="bg1"/>
          </a:solidFill>
        </p:spPr>
        <p:txBody>
          <a:bodyPr wrap="square" rtlCol="0">
            <a:spAutoFit/>
          </a:bodyPr>
          <a:lstStyle/>
          <a:p>
            <a:pPr fontAlgn="auto">
              <a:spcBef>
                <a:spcPts val="0"/>
              </a:spcBef>
              <a:spcAft>
                <a:spcPts val="0"/>
              </a:spcAft>
            </a:pPr>
            <a:r>
              <a:rPr kumimoji="1" lang="ja-JP" altLang="en-US" sz="900" b="1" dirty="0">
                <a:solidFill>
                  <a:srgbClr val="1F497D">
                    <a:lumMod val="50000"/>
                  </a:srgbClr>
                </a:solidFill>
                <a:latin typeface="Calibri"/>
              </a:rPr>
              <a:t>東部圏域１市４町の行政連携</a:t>
            </a:r>
          </a:p>
        </p:txBody>
      </p:sp>
      <p:sp>
        <p:nvSpPr>
          <p:cNvPr id="34" name="角丸四角形 33"/>
          <p:cNvSpPr/>
          <p:nvPr/>
        </p:nvSpPr>
        <p:spPr>
          <a:xfrm>
            <a:off x="977298" y="2873801"/>
            <a:ext cx="6615592" cy="11244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solidFill>
                <a:prstClr val="white"/>
              </a:solidFill>
            </a:endParaRPr>
          </a:p>
        </p:txBody>
      </p:sp>
      <p:sp>
        <p:nvSpPr>
          <p:cNvPr id="35" name="テキスト ボックス 34"/>
          <p:cNvSpPr txBox="1"/>
          <p:nvPr/>
        </p:nvSpPr>
        <p:spPr>
          <a:xfrm>
            <a:off x="1816085" y="3142432"/>
            <a:ext cx="5378280" cy="738664"/>
          </a:xfrm>
          <a:prstGeom prst="rect">
            <a:avLst/>
          </a:prstGeom>
          <a:noFill/>
        </p:spPr>
        <p:txBody>
          <a:bodyPr wrap="square" rtlCol="0">
            <a:spAutoFit/>
          </a:bodyPr>
          <a:lstStyle/>
          <a:p>
            <a:pPr fontAlgn="auto">
              <a:spcBef>
                <a:spcPts val="0"/>
              </a:spcBef>
              <a:spcAft>
                <a:spcPts val="0"/>
              </a:spcAft>
            </a:pPr>
            <a:r>
              <a:rPr kumimoji="1" lang="ja-JP" altLang="en-US" sz="1400" dirty="0">
                <a:solidFill>
                  <a:prstClr val="black"/>
                </a:solidFill>
                <a:latin typeface="Calibri"/>
              </a:rPr>
              <a:t>◆　国が示す、</a:t>
            </a:r>
            <a:r>
              <a:rPr kumimoji="1" lang="ja-JP" altLang="en-US" sz="1400" u="sng" dirty="0">
                <a:solidFill>
                  <a:prstClr val="black"/>
                </a:solidFill>
                <a:latin typeface="Calibri"/>
              </a:rPr>
              <a:t>在宅医療・介護連携推進事業の８項目を実施</a:t>
            </a:r>
            <a:endParaRPr kumimoji="1" lang="en-US" altLang="ja-JP" sz="1400" u="sng" dirty="0">
              <a:solidFill>
                <a:prstClr val="black"/>
              </a:solidFill>
              <a:latin typeface="Calibri"/>
            </a:endParaRPr>
          </a:p>
          <a:p>
            <a:pPr fontAlgn="auto">
              <a:spcBef>
                <a:spcPts val="0"/>
              </a:spcBef>
              <a:spcAft>
                <a:spcPts val="0"/>
              </a:spcAft>
            </a:pPr>
            <a:r>
              <a:rPr kumimoji="1" lang="ja-JP" altLang="en-US" sz="1400" dirty="0">
                <a:solidFill>
                  <a:prstClr val="black"/>
                </a:solidFill>
                <a:latin typeface="Calibri"/>
              </a:rPr>
              <a:t>◆　行政職員と医師会職員（看護師・</a:t>
            </a:r>
            <a:r>
              <a:rPr kumimoji="1" lang="en-US" altLang="ja-JP" sz="1400" dirty="0">
                <a:solidFill>
                  <a:prstClr val="black"/>
                </a:solidFill>
                <a:latin typeface="Calibri"/>
              </a:rPr>
              <a:t>MSW</a:t>
            </a:r>
            <a:r>
              <a:rPr kumimoji="1" lang="ja-JP" altLang="en-US" sz="1400" dirty="0">
                <a:solidFill>
                  <a:prstClr val="black"/>
                </a:solidFill>
                <a:latin typeface="Calibri"/>
              </a:rPr>
              <a:t>等）が</a:t>
            </a:r>
            <a:r>
              <a:rPr kumimoji="1" lang="ja-JP" altLang="en-US" sz="1400" u="sng" dirty="0">
                <a:solidFill>
                  <a:prstClr val="black"/>
                </a:solidFill>
                <a:latin typeface="Calibri"/>
              </a:rPr>
              <a:t>協同して業務を執行</a:t>
            </a:r>
            <a:endParaRPr kumimoji="1" lang="en-US" altLang="ja-JP" sz="1400" u="sng" dirty="0">
              <a:solidFill>
                <a:prstClr val="black"/>
              </a:solidFill>
              <a:latin typeface="Calibri"/>
            </a:endParaRPr>
          </a:p>
          <a:p>
            <a:pPr fontAlgn="auto">
              <a:spcBef>
                <a:spcPts val="0"/>
              </a:spcBef>
              <a:spcAft>
                <a:spcPts val="0"/>
              </a:spcAft>
            </a:pPr>
            <a:r>
              <a:rPr kumimoji="1" lang="en-US" altLang="ja-JP" sz="1400" dirty="0">
                <a:solidFill>
                  <a:prstClr val="black"/>
                </a:solidFill>
                <a:latin typeface="Calibri"/>
              </a:rPr>
              <a:t>※</a:t>
            </a:r>
            <a:r>
              <a:rPr kumimoji="1" lang="ja-JP" altLang="en-US" sz="1400" dirty="0">
                <a:solidFill>
                  <a:prstClr val="black"/>
                </a:solidFill>
                <a:latin typeface="Calibri"/>
              </a:rPr>
              <a:t>　事業運営費と医師会職員費を委託費として１市４町が負担</a:t>
            </a:r>
          </a:p>
        </p:txBody>
      </p:sp>
      <p:sp>
        <p:nvSpPr>
          <p:cNvPr id="37" name="左右矢印 36"/>
          <p:cNvSpPr/>
          <p:nvPr/>
        </p:nvSpPr>
        <p:spPr>
          <a:xfrm rot="18133691">
            <a:off x="6290776" y="2481196"/>
            <a:ext cx="971400" cy="236194"/>
          </a:xfrm>
          <a:prstGeom prst="leftRightArrow">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solidFill>
                <a:prstClr val="white"/>
              </a:solidFill>
            </a:endParaRPr>
          </a:p>
        </p:txBody>
      </p:sp>
      <p:sp>
        <p:nvSpPr>
          <p:cNvPr id="36" name="テキスト ボックス 35"/>
          <p:cNvSpPr txBox="1"/>
          <p:nvPr/>
        </p:nvSpPr>
        <p:spPr>
          <a:xfrm>
            <a:off x="6569713" y="2463962"/>
            <a:ext cx="413525" cy="230832"/>
          </a:xfrm>
          <a:prstGeom prst="rect">
            <a:avLst/>
          </a:prstGeom>
          <a:noFill/>
        </p:spPr>
        <p:txBody>
          <a:bodyPr wrap="square" rtlCol="0">
            <a:spAutoFit/>
          </a:bodyPr>
          <a:lstStyle/>
          <a:p>
            <a:pPr fontAlgn="auto">
              <a:spcBef>
                <a:spcPts val="0"/>
              </a:spcBef>
              <a:spcAft>
                <a:spcPts val="0"/>
              </a:spcAft>
            </a:pPr>
            <a:r>
              <a:rPr kumimoji="1" lang="ja-JP" altLang="en-US" sz="900" b="1" dirty="0">
                <a:solidFill>
                  <a:srgbClr val="1F497D">
                    <a:lumMod val="50000"/>
                  </a:srgbClr>
                </a:solidFill>
                <a:latin typeface="Calibri"/>
              </a:rPr>
              <a:t>連携</a:t>
            </a:r>
          </a:p>
        </p:txBody>
      </p:sp>
      <p:sp>
        <p:nvSpPr>
          <p:cNvPr id="39" name="右矢印 38"/>
          <p:cNvSpPr/>
          <p:nvPr/>
        </p:nvSpPr>
        <p:spPr>
          <a:xfrm rot="17958042">
            <a:off x="6917636" y="2458401"/>
            <a:ext cx="1068072" cy="150287"/>
          </a:xfrm>
          <a:prstGeom prst="rightArrow">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solidFill>
                <a:prstClr val="white"/>
              </a:solidFill>
            </a:endParaRPr>
          </a:p>
        </p:txBody>
      </p:sp>
      <p:sp>
        <p:nvSpPr>
          <p:cNvPr id="40" name="右矢印 39"/>
          <p:cNvSpPr/>
          <p:nvPr/>
        </p:nvSpPr>
        <p:spPr>
          <a:xfrm rot="7152333">
            <a:off x="6660329" y="2495185"/>
            <a:ext cx="1068072" cy="150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solidFill>
                <a:prstClr val="white"/>
              </a:solidFill>
            </a:endParaRPr>
          </a:p>
        </p:txBody>
      </p:sp>
      <p:sp>
        <p:nvSpPr>
          <p:cNvPr id="42" name="テキスト ボックス 41"/>
          <p:cNvSpPr txBox="1"/>
          <p:nvPr/>
        </p:nvSpPr>
        <p:spPr>
          <a:xfrm>
            <a:off x="7433191" y="2277634"/>
            <a:ext cx="413525" cy="230832"/>
          </a:xfrm>
          <a:prstGeom prst="rect">
            <a:avLst/>
          </a:prstGeom>
          <a:noFill/>
        </p:spPr>
        <p:txBody>
          <a:bodyPr wrap="square" rtlCol="0">
            <a:spAutoFit/>
          </a:bodyPr>
          <a:lstStyle/>
          <a:p>
            <a:pPr fontAlgn="auto">
              <a:spcBef>
                <a:spcPts val="0"/>
              </a:spcBef>
              <a:spcAft>
                <a:spcPts val="0"/>
              </a:spcAft>
            </a:pPr>
            <a:r>
              <a:rPr kumimoji="1" lang="ja-JP" altLang="en-US" sz="900" b="1" dirty="0">
                <a:solidFill>
                  <a:srgbClr val="1F497D">
                    <a:lumMod val="50000"/>
                  </a:srgbClr>
                </a:solidFill>
                <a:latin typeface="Calibri"/>
              </a:rPr>
              <a:t>支援</a:t>
            </a:r>
          </a:p>
        </p:txBody>
      </p:sp>
      <p:sp>
        <p:nvSpPr>
          <p:cNvPr id="43" name="テキスト ボックス 42"/>
          <p:cNvSpPr txBox="1"/>
          <p:nvPr/>
        </p:nvSpPr>
        <p:spPr>
          <a:xfrm>
            <a:off x="6927169" y="2433074"/>
            <a:ext cx="413525" cy="230832"/>
          </a:xfrm>
          <a:prstGeom prst="rect">
            <a:avLst/>
          </a:prstGeom>
          <a:noFill/>
        </p:spPr>
        <p:txBody>
          <a:bodyPr wrap="square" rtlCol="0">
            <a:spAutoFit/>
          </a:bodyPr>
          <a:lstStyle/>
          <a:p>
            <a:pPr fontAlgn="auto">
              <a:spcBef>
                <a:spcPts val="0"/>
              </a:spcBef>
              <a:spcAft>
                <a:spcPts val="0"/>
              </a:spcAft>
            </a:pPr>
            <a:r>
              <a:rPr kumimoji="1" lang="ja-JP" altLang="en-US" sz="900" b="1" dirty="0">
                <a:solidFill>
                  <a:srgbClr val="1F497D">
                    <a:lumMod val="50000"/>
                  </a:srgbClr>
                </a:solidFill>
                <a:latin typeface="Calibri"/>
              </a:rPr>
              <a:t>相談</a:t>
            </a:r>
          </a:p>
        </p:txBody>
      </p:sp>
      <p:sp>
        <p:nvSpPr>
          <p:cNvPr id="44" name="左右矢印 43"/>
          <p:cNvSpPr/>
          <p:nvPr/>
        </p:nvSpPr>
        <p:spPr>
          <a:xfrm>
            <a:off x="2255378" y="1377617"/>
            <a:ext cx="787480" cy="369332"/>
          </a:xfrm>
          <a:prstGeom prst="leftRightArrow">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solidFill>
                <a:prstClr val="white"/>
              </a:solidFill>
            </a:endParaRPr>
          </a:p>
        </p:txBody>
      </p:sp>
      <p:sp>
        <p:nvSpPr>
          <p:cNvPr id="45" name="テキスト ボックス 44"/>
          <p:cNvSpPr txBox="1"/>
          <p:nvPr/>
        </p:nvSpPr>
        <p:spPr>
          <a:xfrm>
            <a:off x="2409329" y="1446867"/>
            <a:ext cx="585993" cy="230832"/>
          </a:xfrm>
          <a:prstGeom prst="rect">
            <a:avLst/>
          </a:prstGeom>
          <a:noFill/>
        </p:spPr>
        <p:txBody>
          <a:bodyPr wrap="square" rtlCol="0">
            <a:spAutoFit/>
          </a:bodyPr>
          <a:lstStyle/>
          <a:p>
            <a:pPr fontAlgn="auto">
              <a:spcBef>
                <a:spcPts val="0"/>
              </a:spcBef>
              <a:spcAft>
                <a:spcPts val="0"/>
              </a:spcAft>
            </a:pPr>
            <a:r>
              <a:rPr kumimoji="1" lang="ja-JP" altLang="en-US" sz="900" b="1" dirty="0">
                <a:solidFill>
                  <a:srgbClr val="1F497D">
                    <a:lumMod val="50000"/>
                  </a:srgbClr>
                </a:solidFill>
                <a:latin typeface="Calibri"/>
              </a:rPr>
              <a:t>連　携</a:t>
            </a:r>
          </a:p>
        </p:txBody>
      </p:sp>
      <p:sp>
        <p:nvSpPr>
          <p:cNvPr id="46" name="下矢印 45"/>
          <p:cNvSpPr/>
          <p:nvPr/>
        </p:nvSpPr>
        <p:spPr>
          <a:xfrm>
            <a:off x="1064108" y="2125444"/>
            <a:ext cx="1042407" cy="1016988"/>
          </a:xfrm>
          <a:prstGeom prst="downArrow">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solidFill>
                <a:prstClr val="white"/>
              </a:solidFill>
            </a:endParaRPr>
          </a:p>
        </p:txBody>
      </p:sp>
      <p:sp>
        <p:nvSpPr>
          <p:cNvPr id="47" name="テキスト ボックス 46"/>
          <p:cNvSpPr txBox="1"/>
          <p:nvPr/>
        </p:nvSpPr>
        <p:spPr>
          <a:xfrm>
            <a:off x="930420" y="2240534"/>
            <a:ext cx="1372760" cy="277485"/>
          </a:xfrm>
          <a:prstGeom prst="rect">
            <a:avLst/>
          </a:prstGeom>
          <a:noFill/>
        </p:spPr>
        <p:txBody>
          <a:bodyPr wrap="square" rtlCol="0">
            <a:spAutoFit/>
          </a:bodyPr>
          <a:lstStyle/>
          <a:p>
            <a:pPr fontAlgn="auto">
              <a:spcBef>
                <a:spcPts val="0"/>
              </a:spcBef>
              <a:spcAft>
                <a:spcPts val="0"/>
              </a:spcAft>
            </a:pPr>
            <a:r>
              <a:rPr kumimoji="1" lang="ja-JP" altLang="en-US" sz="900" b="1" dirty="0">
                <a:solidFill>
                  <a:srgbClr val="1F497D">
                    <a:lumMod val="50000"/>
                  </a:srgbClr>
                </a:solidFill>
                <a:latin typeface="Calibri"/>
              </a:rPr>
              <a:t>看護師等専門職の参画</a:t>
            </a:r>
            <a:endParaRPr kumimoji="1" lang="en-US" altLang="ja-JP" sz="900" b="1" dirty="0">
              <a:solidFill>
                <a:srgbClr val="1F497D">
                  <a:lumMod val="50000"/>
                </a:srgbClr>
              </a:solidFill>
              <a:latin typeface="Calibri"/>
            </a:endParaRPr>
          </a:p>
          <a:p>
            <a:pPr fontAlgn="auto">
              <a:spcBef>
                <a:spcPts val="0"/>
              </a:spcBef>
              <a:spcAft>
                <a:spcPts val="0"/>
              </a:spcAft>
            </a:pPr>
            <a:r>
              <a:rPr kumimoji="1" lang="ja-JP" altLang="en-US" sz="900" b="1" dirty="0">
                <a:solidFill>
                  <a:srgbClr val="1F497D">
                    <a:lumMod val="50000"/>
                  </a:srgbClr>
                </a:solidFill>
                <a:latin typeface="Calibri"/>
              </a:rPr>
              <a:t>センター運営への参画</a:t>
            </a:r>
          </a:p>
        </p:txBody>
      </p:sp>
      <p:sp>
        <p:nvSpPr>
          <p:cNvPr id="50" name="テキスト ボックス 49"/>
          <p:cNvSpPr txBox="1"/>
          <p:nvPr/>
        </p:nvSpPr>
        <p:spPr>
          <a:xfrm>
            <a:off x="2729822" y="4229080"/>
            <a:ext cx="2659716" cy="369332"/>
          </a:xfrm>
          <a:prstGeom prst="rect">
            <a:avLst/>
          </a:prstGeom>
          <a:noFill/>
        </p:spPr>
        <p:txBody>
          <a:bodyPr wrap="square" rtlCol="0">
            <a:spAutoFit/>
          </a:bodyPr>
          <a:lstStyle/>
          <a:p>
            <a:pPr fontAlgn="auto">
              <a:spcBef>
                <a:spcPts val="0"/>
              </a:spcBef>
              <a:spcAft>
                <a:spcPts val="0"/>
              </a:spcAft>
            </a:pPr>
            <a:r>
              <a:rPr kumimoji="1" lang="en-US" altLang="ja-JP" dirty="0">
                <a:solidFill>
                  <a:srgbClr val="1F497D"/>
                </a:solidFill>
                <a:latin typeface="Calibri"/>
              </a:rPr>
              <a:t>【 </a:t>
            </a:r>
            <a:r>
              <a:rPr kumimoji="1" lang="ja-JP" altLang="en-US" dirty="0">
                <a:solidFill>
                  <a:srgbClr val="1F497D"/>
                </a:solidFill>
                <a:latin typeface="Calibri"/>
              </a:rPr>
              <a:t>東部地域の事業方針 </a:t>
            </a:r>
            <a:r>
              <a:rPr kumimoji="1" lang="en-US" altLang="ja-JP" dirty="0">
                <a:solidFill>
                  <a:srgbClr val="1F497D"/>
                </a:solidFill>
                <a:latin typeface="Calibri"/>
              </a:rPr>
              <a:t>】</a:t>
            </a:r>
            <a:endParaRPr kumimoji="1" lang="ja-JP" altLang="en-US" dirty="0">
              <a:solidFill>
                <a:srgbClr val="1F497D"/>
              </a:solidFill>
              <a:latin typeface="Calibri"/>
            </a:endParaRPr>
          </a:p>
        </p:txBody>
      </p:sp>
      <p:sp>
        <p:nvSpPr>
          <p:cNvPr id="51" name="テキスト ボックス 50"/>
          <p:cNvSpPr txBox="1"/>
          <p:nvPr/>
        </p:nvSpPr>
        <p:spPr>
          <a:xfrm>
            <a:off x="596114" y="4639577"/>
            <a:ext cx="7951772" cy="2092881"/>
          </a:xfrm>
          <a:prstGeom prst="rect">
            <a:avLst/>
          </a:prstGeom>
          <a:noFill/>
          <a:ln w="19050">
            <a:solidFill>
              <a:schemeClr val="tx2"/>
            </a:solidFill>
          </a:ln>
        </p:spPr>
        <p:txBody>
          <a:bodyPr wrap="square" rtlCol="0">
            <a:spAutoFit/>
          </a:bodyPr>
          <a:lstStyle/>
          <a:p>
            <a:pPr fontAlgn="auto">
              <a:spcBef>
                <a:spcPts val="0"/>
              </a:spcBef>
              <a:spcAft>
                <a:spcPts val="0"/>
              </a:spcAft>
            </a:pPr>
            <a:r>
              <a:rPr kumimoji="1" lang="ja-JP" altLang="en-US" dirty="0">
                <a:solidFill>
                  <a:prstClr val="black"/>
                </a:solidFill>
                <a:latin typeface="Calibri"/>
              </a:rPr>
              <a:t>　・行政は、東部医療圏の</a:t>
            </a:r>
            <a:r>
              <a:rPr kumimoji="1" lang="ja-JP" altLang="en-US" u="sng" dirty="0">
                <a:solidFill>
                  <a:srgbClr val="FF0000"/>
                </a:solidFill>
                <a:latin typeface="Calibri"/>
              </a:rPr>
              <a:t>１市４町</a:t>
            </a:r>
            <a:r>
              <a:rPr kumimoji="1" lang="ja-JP" altLang="en-US" u="sng" dirty="0">
                <a:solidFill>
                  <a:prstClr val="black"/>
                </a:solidFill>
                <a:latin typeface="Calibri"/>
              </a:rPr>
              <a:t>が連携</a:t>
            </a:r>
            <a:r>
              <a:rPr kumimoji="1" lang="ja-JP" altLang="en-US" dirty="0">
                <a:solidFill>
                  <a:prstClr val="black"/>
                </a:solidFill>
                <a:latin typeface="Calibri"/>
              </a:rPr>
              <a:t>し共同実施 （医師会エリアも東部）</a:t>
            </a:r>
            <a:endParaRPr kumimoji="1" lang="en-US" altLang="ja-JP" dirty="0">
              <a:solidFill>
                <a:prstClr val="black"/>
              </a:solidFill>
              <a:latin typeface="Calibri"/>
            </a:endParaRPr>
          </a:p>
          <a:p>
            <a:pPr fontAlgn="auto">
              <a:spcBef>
                <a:spcPts val="0"/>
              </a:spcBef>
              <a:spcAft>
                <a:spcPts val="0"/>
              </a:spcAft>
            </a:pPr>
            <a:r>
              <a:rPr kumimoji="1" lang="ja-JP" altLang="en-US" dirty="0">
                <a:solidFill>
                  <a:prstClr val="black"/>
                </a:solidFill>
                <a:latin typeface="Calibri"/>
              </a:rPr>
              <a:t>　・国のモデル事業を参考にし、鳥取県東部地域の実情にあった、</a:t>
            </a:r>
            <a:r>
              <a:rPr kumimoji="1" lang="ja-JP" altLang="en-US" u="sng" dirty="0">
                <a:solidFill>
                  <a:prstClr val="black"/>
                </a:solidFill>
                <a:latin typeface="Calibri"/>
              </a:rPr>
              <a:t>全国に例の</a:t>
            </a:r>
            <a:endParaRPr kumimoji="1" lang="en-US" altLang="ja-JP" u="sng" dirty="0">
              <a:solidFill>
                <a:prstClr val="black"/>
              </a:solidFill>
              <a:latin typeface="Calibri"/>
            </a:endParaRPr>
          </a:p>
          <a:p>
            <a:pPr fontAlgn="auto">
              <a:spcBef>
                <a:spcPts val="0"/>
              </a:spcBef>
              <a:spcAft>
                <a:spcPts val="0"/>
              </a:spcAft>
            </a:pPr>
            <a:r>
              <a:rPr kumimoji="1" lang="ja-JP" altLang="en-US" u="sng" dirty="0">
                <a:solidFill>
                  <a:prstClr val="black"/>
                </a:solidFill>
                <a:latin typeface="Calibri"/>
              </a:rPr>
              <a:t>　　ない</a:t>
            </a:r>
            <a:r>
              <a:rPr kumimoji="1" lang="ja-JP" altLang="en-US" u="sng" dirty="0">
                <a:solidFill>
                  <a:srgbClr val="FF0000"/>
                </a:solidFill>
                <a:latin typeface="Calibri"/>
              </a:rPr>
              <a:t>新しい連携推進体制</a:t>
            </a:r>
            <a:r>
              <a:rPr kumimoji="1" lang="ja-JP" altLang="en-US" u="sng" dirty="0">
                <a:solidFill>
                  <a:prstClr val="black"/>
                </a:solidFill>
                <a:latin typeface="Calibri"/>
              </a:rPr>
              <a:t>を構築</a:t>
            </a:r>
            <a:endParaRPr kumimoji="1" lang="ja-JP" altLang="en-US" dirty="0">
              <a:solidFill>
                <a:prstClr val="black"/>
              </a:solidFill>
              <a:latin typeface="Calibri"/>
            </a:endParaRPr>
          </a:p>
          <a:p>
            <a:pPr fontAlgn="auto">
              <a:spcBef>
                <a:spcPts val="0"/>
              </a:spcBef>
              <a:spcAft>
                <a:spcPts val="0"/>
              </a:spcAft>
            </a:pPr>
            <a:r>
              <a:rPr kumimoji="1" lang="ja-JP" altLang="en-US" dirty="0">
                <a:solidFill>
                  <a:prstClr val="black"/>
                </a:solidFill>
                <a:latin typeface="Calibri"/>
              </a:rPr>
              <a:t>　・東部医師会 在宅医療介護連携推進室を設置し、</a:t>
            </a:r>
            <a:r>
              <a:rPr kumimoji="1" lang="ja-JP" altLang="en-US" u="sng" dirty="0">
                <a:solidFill>
                  <a:prstClr val="black"/>
                </a:solidFill>
                <a:latin typeface="Calibri"/>
              </a:rPr>
              <a:t>行政職員と東部医師会の</a:t>
            </a:r>
            <a:endParaRPr kumimoji="1" lang="en-US" altLang="ja-JP" u="sng" dirty="0">
              <a:solidFill>
                <a:prstClr val="black"/>
              </a:solidFill>
              <a:latin typeface="Calibri"/>
            </a:endParaRPr>
          </a:p>
          <a:p>
            <a:pPr fontAlgn="auto">
              <a:spcBef>
                <a:spcPts val="0"/>
              </a:spcBef>
              <a:spcAft>
                <a:spcPts val="0"/>
              </a:spcAft>
            </a:pPr>
            <a:r>
              <a:rPr kumimoji="1" lang="ja-JP" altLang="en-US" u="sng" dirty="0">
                <a:solidFill>
                  <a:prstClr val="black"/>
                </a:solidFill>
                <a:latin typeface="Calibri"/>
              </a:rPr>
              <a:t>　　専門職員が協働で事業を実施</a:t>
            </a:r>
            <a:endParaRPr kumimoji="1" lang="en-US" altLang="ja-JP" u="sng" dirty="0">
              <a:solidFill>
                <a:prstClr val="black"/>
              </a:solidFill>
              <a:latin typeface="Calibri"/>
            </a:endParaRPr>
          </a:p>
          <a:p>
            <a:pPr fontAlgn="auto">
              <a:spcBef>
                <a:spcPts val="0"/>
              </a:spcBef>
              <a:spcAft>
                <a:spcPts val="0"/>
              </a:spcAft>
            </a:pPr>
            <a:endParaRPr kumimoji="1" lang="en-US" altLang="ja-JP" sz="1200" dirty="0">
              <a:solidFill>
                <a:prstClr val="black"/>
              </a:solidFill>
              <a:latin typeface="Calibri"/>
            </a:endParaRPr>
          </a:p>
          <a:p>
            <a:pPr fontAlgn="auto">
              <a:spcBef>
                <a:spcPts val="0"/>
              </a:spcBef>
              <a:spcAft>
                <a:spcPts val="0"/>
              </a:spcAft>
            </a:pPr>
            <a:r>
              <a:rPr kumimoji="1" lang="ja-JP" altLang="en-US" sz="1400" dirty="0">
                <a:solidFill>
                  <a:prstClr val="black"/>
                </a:solidFill>
                <a:latin typeface="Calibri"/>
              </a:rPr>
              <a:t>　　　</a:t>
            </a:r>
            <a:r>
              <a:rPr kumimoji="1" lang="en-US" altLang="ja-JP" sz="1400" dirty="0">
                <a:solidFill>
                  <a:prstClr val="black"/>
                </a:solidFill>
                <a:latin typeface="Calibri"/>
              </a:rPr>
              <a:t>※ </a:t>
            </a:r>
            <a:r>
              <a:rPr kumimoji="1" lang="ja-JP" altLang="en-US" sz="1400" dirty="0">
                <a:solidFill>
                  <a:prstClr val="black"/>
                </a:solidFill>
                <a:latin typeface="Calibri"/>
              </a:rPr>
              <a:t>須坂のように行政連携し、連携推進室を設置。運営は行政と医師会（専門職）が連携・協同</a:t>
            </a:r>
            <a:endParaRPr kumimoji="1" lang="en-US" altLang="ja-JP" sz="1400" dirty="0">
              <a:solidFill>
                <a:prstClr val="black"/>
              </a:solidFill>
              <a:latin typeface="Calibri"/>
            </a:endParaRPr>
          </a:p>
          <a:p>
            <a:pPr fontAlgn="auto">
              <a:spcBef>
                <a:spcPts val="0"/>
              </a:spcBef>
              <a:spcAft>
                <a:spcPts val="0"/>
              </a:spcAft>
            </a:pPr>
            <a:r>
              <a:rPr kumimoji="1" lang="ja-JP" altLang="en-US" sz="1400" dirty="0">
                <a:solidFill>
                  <a:prstClr val="black"/>
                </a:solidFill>
                <a:latin typeface="Calibri"/>
              </a:rPr>
              <a:t>　　　</a:t>
            </a:r>
            <a:r>
              <a:rPr kumimoji="1" lang="en-US" altLang="ja-JP" sz="1400" dirty="0">
                <a:solidFill>
                  <a:srgbClr val="FF0000"/>
                </a:solidFill>
                <a:latin typeface="Calibri"/>
              </a:rPr>
              <a:t>※ </a:t>
            </a:r>
            <a:r>
              <a:rPr kumimoji="1" lang="ja-JP" altLang="en-US" sz="1400" dirty="0">
                <a:solidFill>
                  <a:srgbClr val="FF0000"/>
                </a:solidFill>
                <a:latin typeface="Calibri"/>
              </a:rPr>
              <a:t>医療圏で統一行動。介護等事業のない医師会も行政が主体となることで連携がしやすい。</a:t>
            </a:r>
            <a:endParaRPr kumimoji="1" lang="en-US" altLang="ja-JP" sz="1400" dirty="0">
              <a:solidFill>
                <a:srgbClr val="FF0000"/>
              </a:solidFill>
              <a:latin typeface="Calibri"/>
            </a:endParaRPr>
          </a:p>
        </p:txBody>
      </p:sp>
      <p:sp>
        <p:nvSpPr>
          <p:cNvPr id="33" name="テキスト ボックス 32"/>
          <p:cNvSpPr txBox="1"/>
          <p:nvPr/>
        </p:nvSpPr>
        <p:spPr>
          <a:xfrm>
            <a:off x="1747160" y="2708521"/>
            <a:ext cx="4625040" cy="307777"/>
          </a:xfrm>
          <a:prstGeom prst="rect">
            <a:avLst/>
          </a:prstGeom>
          <a:solidFill>
            <a:srgbClr val="00B050"/>
          </a:solidFill>
          <a:ln w="15875">
            <a:solidFill>
              <a:schemeClr val="tx1"/>
            </a:solidFill>
          </a:ln>
        </p:spPr>
        <p:txBody>
          <a:bodyPr wrap="square" rtlCol="0">
            <a:spAutoFit/>
          </a:bodyPr>
          <a:lstStyle/>
          <a:p>
            <a:pPr algn="ctr" fontAlgn="auto">
              <a:spcBef>
                <a:spcPts val="0"/>
              </a:spcBef>
              <a:spcAft>
                <a:spcPts val="0"/>
              </a:spcAft>
            </a:pPr>
            <a:r>
              <a:rPr kumimoji="1" lang="ja-JP" altLang="en-US" sz="1400" dirty="0">
                <a:solidFill>
                  <a:prstClr val="white"/>
                </a:solidFill>
                <a:latin typeface="Calibri"/>
              </a:rPr>
              <a:t>東部医師会　在宅医療介護連携推進室</a:t>
            </a:r>
            <a:endParaRPr kumimoji="1" lang="ja-JP" altLang="en-US" sz="1200" dirty="0">
              <a:solidFill>
                <a:prstClr val="white"/>
              </a:solidFill>
              <a:latin typeface="Calibri"/>
            </a:endParaRPr>
          </a:p>
        </p:txBody>
      </p:sp>
      <p:sp>
        <p:nvSpPr>
          <p:cNvPr id="31" name="下矢印 30"/>
          <p:cNvSpPr/>
          <p:nvPr/>
        </p:nvSpPr>
        <p:spPr>
          <a:xfrm>
            <a:off x="3763891" y="2270604"/>
            <a:ext cx="1042407" cy="424190"/>
          </a:xfrm>
          <a:prstGeom prst="downArrow">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solidFill>
                <a:prstClr val="white"/>
              </a:solidFill>
            </a:endParaRPr>
          </a:p>
        </p:txBody>
      </p:sp>
      <p:sp>
        <p:nvSpPr>
          <p:cNvPr id="52" name="テキスト ボックス 51"/>
          <p:cNvSpPr txBox="1"/>
          <p:nvPr/>
        </p:nvSpPr>
        <p:spPr>
          <a:xfrm>
            <a:off x="313240" y="260648"/>
            <a:ext cx="8568952" cy="400110"/>
          </a:xfrm>
          <a:prstGeom prst="rect">
            <a:avLst/>
          </a:prstGeom>
          <a:solidFill>
            <a:schemeClr val="accent5">
              <a:lumMod val="60000"/>
              <a:lumOff val="40000"/>
            </a:schemeClr>
          </a:solidFill>
        </p:spPr>
        <p:txBody>
          <a:bodyPr wrap="square" rtlCol="0">
            <a:spAutoFit/>
          </a:bodyPr>
          <a:lstStyle/>
          <a:p>
            <a:pPr fontAlgn="auto">
              <a:spcBef>
                <a:spcPts val="0"/>
              </a:spcBef>
              <a:spcAft>
                <a:spcPts val="0"/>
              </a:spcAft>
            </a:pPr>
            <a:r>
              <a:rPr kumimoji="1" lang="ja-JP" altLang="en-US" sz="2000" dirty="0">
                <a:solidFill>
                  <a:prstClr val="black"/>
                </a:solidFill>
                <a:latin typeface="Calibri"/>
              </a:rPr>
              <a:t>　　</a:t>
            </a:r>
            <a:r>
              <a:rPr kumimoji="1" lang="en-US" altLang="ja-JP" sz="2000" dirty="0">
                <a:solidFill>
                  <a:prstClr val="black"/>
                </a:solidFill>
                <a:latin typeface="Calibri"/>
              </a:rPr>
              <a:t>【 </a:t>
            </a:r>
            <a:r>
              <a:rPr kumimoji="1" lang="ja-JP" altLang="en-US" sz="2000" dirty="0">
                <a:solidFill>
                  <a:prstClr val="black"/>
                </a:solidFill>
                <a:latin typeface="Calibri"/>
              </a:rPr>
              <a:t>東部地域の連携イメージ </a:t>
            </a:r>
            <a:r>
              <a:rPr kumimoji="1" lang="en-US" altLang="ja-JP" sz="2000" dirty="0">
                <a:solidFill>
                  <a:prstClr val="black"/>
                </a:solidFill>
                <a:latin typeface="Calibri"/>
              </a:rPr>
              <a:t>】</a:t>
            </a:r>
            <a:r>
              <a:rPr kumimoji="1" lang="ja-JP" altLang="en-US" sz="2000" dirty="0">
                <a:solidFill>
                  <a:prstClr val="black"/>
                </a:solidFill>
                <a:latin typeface="Calibri"/>
              </a:rPr>
              <a:t>　</a:t>
            </a:r>
            <a:r>
              <a:rPr kumimoji="1" lang="ja-JP" altLang="en-US" sz="2000" dirty="0">
                <a:solidFill>
                  <a:srgbClr val="1F497D"/>
                </a:solidFill>
                <a:latin typeface="Calibri"/>
              </a:rPr>
              <a:t> </a:t>
            </a:r>
            <a:r>
              <a:rPr kumimoji="1" lang="ja-JP" altLang="en-US" dirty="0">
                <a:solidFill>
                  <a:srgbClr val="1F497D"/>
                </a:solidFill>
                <a:latin typeface="Calibri"/>
              </a:rPr>
              <a:t>○  地方都市モデル</a:t>
            </a:r>
            <a:endParaRPr kumimoji="1" lang="en-US" altLang="ja-JP" dirty="0">
              <a:solidFill>
                <a:prstClr val="black"/>
              </a:solidFill>
              <a:latin typeface="Calibri"/>
            </a:endParaRPr>
          </a:p>
        </p:txBody>
      </p:sp>
    </p:spTree>
    <p:extLst>
      <p:ext uri="{BB962C8B-B14F-4D97-AF65-F5344CB8AC3E}">
        <p14:creationId xmlns:p14="http://schemas.microsoft.com/office/powerpoint/2010/main" val="2506416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タイトル 1"/>
          <p:cNvSpPr>
            <a:spLocks noGrp="1"/>
          </p:cNvSpPr>
          <p:nvPr>
            <p:ph type="title"/>
          </p:nvPr>
        </p:nvSpPr>
        <p:spPr>
          <a:xfrm>
            <a:off x="0" y="1"/>
            <a:ext cx="9144000" cy="971550"/>
          </a:xfrm>
          <a:noFill/>
        </p:spPr>
        <p:txBody>
          <a:bodyPr/>
          <a:lstStyle/>
          <a:p>
            <a:pPr algn="ctr" eaLnBrk="1" hangingPunct="1"/>
            <a:r>
              <a:rPr lang="ja-JP" altLang="en-US" sz="2800" dirty="0">
                <a:latin typeface="メイリオ" panose="020B0604030504040204" pitchFamily="50" charset="-128"/>
                <a:ea typeface="メイリオ" panose="020B0604030504040204" pitchFamily="50" charset="-128"/>
              </a:rPr>
              <a:t>在宅医療・介護連携推進事業</a:t>
            </a:r>
            <a:br>
              <a:rPr lang="en-US" altLang="ja-JP" sz="24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（介護保険地域支援事業　</a:t>
            </a:r>
            <a:r>
              <a:rPr lang="en-US" altLang="ja-JP" sz="1800" dirty="0">
                <a:latin typeface="メイリオ" panose="020B0604030504040204" pitchFamily="50" charset="-128"/>
                <a:ea typeface="メイリオ" panose="020B0604030504040204" pitchFamily="50" charset="-128"/>
              </a:rPr>
              <a:t>H27</a:t>
            </a:r>
            <a:r>
              <a:rPr lang="ja-JP" altLang="en-US" sz="1800" dirty="0">
                <a:latin typeface="メイリオ" panose="020B0604030504040204" pitchFamily="50" charset="-128"/>
                <a:ea typeface="メイリオ" panose="020B0604030504040204" pitchFamily="50" charset="-128"/>
              </a:rPr>
              <a:t>年度～）</a:t>
            </a:r>
            <a:endParaRPr lang="ja-JP" altLang="en-US" sz="24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628649" y="1047750"/>
            <a:ext cx="8201026" cy="5471696"/>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１　地域の医療・介護の資源把握</a:t>
            </a:r>
            <a:endParaRPr lang="en-US" altLang="ja-JP" b="1" dirty="0">
              <a:solidFill>
                <a:srgbClr val="FF0000"/>
              </a:solidFill>
              <a:latin typeface="メイリオ" panose="020B0604030504040204" pitchFamily="50" charset="-128"/>
              <a:ea typeface="メイリオ" panose="020B0604030504040204" pitchFamily="50" charset="-128"/>
            </a:endParaRPr>
          </a:p>
          <a:p>
            <a:pPr marL="0" indent="0" eaLnBrk="1" fontAlgn="auto" hangingPunct="1">
              <a:spcAft>
                <a:spcPts val="0"/>
              </a:spcAft>
              <a:buFont typeface="Arial" panose="020B0604020202020204" pitchFamily="34" charset="0"/>
              <a:buNone/>
              <a:defRPr/>
            </a:pPr>
            <a:r>
              <a:rPr lang="ja-JP" altLang="en-US" sz="1800" dirty="0">
                <a:solidFill>
                  <a:schemeClr val="accent4">
                    <a:lumMod val="50000"/>
                  </a:schemeClr>
                </a:solidFill>
                <a:latin typeface="メイリオ" panose="020B0604030504040204" pitchFamily="50" charset="-128"/>
                <a:ea typeface="メイリオ" panose="020B0604030504040204" pitchFamily="50" charset="-128"/>
              </a:rPr>
              <a:t>　　　　医療・介護資源のマップ作成（</a:t>
            </a:r>
            <a:r>
              <a:rPr lang="en-US" altLang="ja-JP" sz="1800" dirty="0">
                <a:solidFill>
                  <a:schemeClr val="accent4">
                    <a:lumMod val="50000"/>
                  </a:schemeClr>
                </a:solidFill>
                <a:latin typeface="メイリオ" panose="020B0604030504040204" pitchFamily="50" charset="-128"/>
                <a:ea typeface="メイリオ" panose="020B0604030504040204" pitchFamily="50" charset="-128"/>
              </a:rPr>
              <a:t>WEB</a:t>
            </a:r>
            <a:r>
              <a:rPr lang="ja-JP" altLang="en-US" sz="1800" dirty="0">
                <a:solidFill>
                  <a:schemeClr val="accent4">
                    <a:lumMod val="50000"/>
                  </a:schemeClr>
                </a:solidFill>
                <a:latin typeface="メイリオ" panose="020B0604030504040204" pitchFamily="50" charset="-128"/>
                <a:ea typeface="メイリオ" panose="020B0604030504040204" pitchFamily="50" charset="-128"/>
              </a:rPr>
              <a:t>検索システムの稼動）</a:t>
            </a:r>
            <a:endParaRPr lang="en-US" altLang="ja-JP" sz="1800" dirty="0">
              <a:solidFill>
                <a:schemeClr val="accent4">
                  <a:lumMod val="50000"/>
                </a:schemeClr>
              </a:solidFill>
              <a:latin typeface="メイリオ" panose="020B0604030504040204" pitchFamily="50" charset="-128"/>
              <a:ea typeface="メイリオ" panose="020B0604030504040204" pitchFamily="50" charset="-128"/>
            </a:endParaRPr>
          </a:p>
          <a:p>
            <a:pPr marL="0" indent="0" eaLnBrk="1" fontAlgn="auto" hangingPunct="1">
              <a:spcAft>
                <a:spcPts val="0"/>
              </a:spcAft>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２　在宅医療・介護連携の課題の抽出と対応策の検討</a:t>
            </a:r>
            <a:endParaRPr lang="en-US" altLang="ja-JP" b="1" dirty="0">
              <a:latin typeface="メイリオ" panose="020B0604030504040204" pitchFamily="50" charset="-128"/>
              <a:ea typeface="メイリオ" panose="020B0604030504040204" pitchFamily="50" charset="-128"/>
            </a:endParaRPr>
          </a:p>
          <a:p>
            <a:pPr marL="0" indent="0" eaLnBrk="1" fontAlgn="auto" hangingPunct="1">
              <a:spcAft>
                <a:spcPts val="0"/>
              </a:spcAft>
              <a:buFont typeface="Arial" panose="020B0604020202020204" pitchFamily="34" charset="0"/>
              <a:buNone/>
              <a:defRPr/>
            </a:pPr>
            <a:r>
              <a:rPr lang="ja-JP" altLang="en-US" sz="1800" dirty="0">
                <a:solidFill>
                  <a:schemeClr val="tx2">
                    <a:lumMod val="60000"/>
                    <a:lumOff val="40000"/>
                  </a:schemeClr>
                </a:solidFill>
                <a:latin typeface="メイリオ" panose="020B0604030504040204" pitchFamily="50" charset="-128"/>
                <a:ea typeface="メイリオ" panose="020B0604030504040204" pitchFamily="50" charset="-128"/>
              </a:rPr>
              <a:t>　　　　</a:t>
            </a:r>
            <a:r>
              <a:rPr lang="ja-JP" altLang="en-US" sz="1800" dirty="0">
                <a:solidFill>
                  <a:schemeClr val="accent4">
                    <a:lumMod val="50000"/>
                  </a:schemeClr>
                </a:solidFill>
                <a:latin typeface="メイリオ" panose="020B0604030504040204" pitchFamily="50" charset="-128"/>
                <a:ea typeface="メイリオ" panose="020B0604030504040204" pitchFamily="50" charset="-128"/>
              </a:rPr>
              <a:t>東部地区在宅医療介護連携推進協議会、各種ＷＧでの協議･検討　　　　</a:t>
            </a:r>
            <a:endParaRPr lang="en-US" altLang="ja-JP" sz="1800" dirty="0">
              <a:solidFill>
                <a:schemeClr val="accent4">
                  <a:lumMod val="50000"/>
                </a:schemeClr>
              </a:solidFill>
              <a:latin typeface="メイリオ" panose="020B0604030504040204" pitchFamily="50" charset="-128"/>
              <a:ea typeface="メイリオ" panose="020B0604030504040204" pitchFamily="50" charset="-128"/>
            </a:endParaRPr>
          </a:p>
          <a:p>
            <a:pPr marL="0" indent="0" eaLnBrk="1" fontAlgn="auto" hangingPunct="1">
              <a:spcAft>
                <a:spcPts val="0"/>
              </a:spcAft>
              <a:buFont typeface="Arial" panose="020B0604020202020204" pitchFamily="34" charset="0"/>
              <a:buNone/>
              <a:defRPr/>
            </a:pPr>
            <a:r>
              <a:rPr lang="ja-JP" altLang="en-US" sz="1800" dirty="0">
                <a:solidFill>
                  <a:schemeClr val="accent4">
                    <a:lumMod val="50000"/>
                  </a:schemeClr>
                </a:solidFill>
                <a:latin typeface="メイリオ" panose="020B0604030504040204" pitchFamily="50" charset="-128"/>
                <a:ea typeface="メイリオ" panose="020B0604030504040204" pitchFamily="50" charset="-128"/>
              </a:rPr>
              <a:t>　　　　東部医師会在宅医療介護連携推進室　</a:t>
            </a:r>
            <a:r>
              <a:rPr lang="en-US" altLang="ja-JP" sz="1800" dirty="0">
                <a:solidFill>
                  <a:schemeClr val="accent4">
                    <a:lumMod val="50000"/>
                  </a:schemeClr>
                </a:solidFill>
                <a:latin typeface="メイリオ" panose="020B0604030504040204" pitchFamily="50" charset="-128"/>
                <a:ea typeface="メイリオ" panose="020B0604030504040204" pitchFamily="50" charset="-128"/>
              </a:rPr>
              <a:t>H27</a:t>
            </a:r>
            <a:r>
              <a:rPr lang="ja-JP" altLang="en-US" sz="1800" dirty="0">
                <a:solidFill>
                  <a:schemeClr val="accent4">
                    <a:lumMod val="50000"/>
                  </a:schemeClr>
                </a:solidFill>
                <a:latin typeface="メイリオ" panose="020B0604030504040204" pitchFamily="50" charset="-128"/>
                <a:ea typeface="メイリオ" panose="020B0604030504040204" pitchFamily="50" charset="-128"/>
              </a:rPr>
              <a:t>年</a:t>
            </a:r>
            <a:r>
              <a:rPr lang="en-US" altLang="ja-JP" sz="1800" dirty="0">
                <a:solidFill>
                  <a:schemeClr val="accent4">
                    <a:lumMod val="50000"/>
                  </a:schemeClr>
                </a:solidFill>
                <a:latin typeface="メイリオ" panose="020B0604030504040204" pitchFamily="50" charset="-128"/>
                <a:ea typeface="メイリオ" panose="020B0604030504040204" pitchFamily="50" charset="-128"/>
              </a:rPr>
              <a:t>4</a:t>
            </a:r>
            <a:r>
              <a:rPr lang="ja-JP" altLang="en-US" sz="1800" dirty="0">
                <a:solidFill>
                  <a:schemeClr val="accent4">
                    <a:lumMod val="50000"/>
                  </a:schemeClr>
                </a:solidFill>
                <a:latin typeface="メイリオ" panose="020B0604030504040204" pitchFamily="50" charset="-128"/>
                <a:ea typeface="メイリオ" panose="020B0604030504040204" pitchFamily="50" charset="-128"/>
              </a:rPr>
              <a:t>月～</a:t>
            </a:r>
            <a:endParaRPr lang="en-US" altLang="ja-JP" sz="1800" dirty="0">
              <a:solidFill>
                <a:schemeClr val="accent4">
                  <a:lumMod val="50000"/>
                </a:schemeClr>
              </a:solidFill>
              <a:latin typeface="メイリオ" panose="020B0604030504040204" pitchFamily="50" charset="-128"/>
              <a:ea typeface="メイリオ" panose="020B0604030504040204" pitchFamily="50" charset="-128"/>
            </a:endParaRPr>
          </a:p>
          <a:p>
            <a:pPr marL="0" indent="0" eaLnBrk="1" fontAlgn="auto" hangingPunct="1">
              <a:spcAft>
                <a:spcPts val="0"/>
              </a:spcAft>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３　切れ目のない在宅医療と介護の提供体制の構築推進</a:t>
            </a:r>
            <a:endParaRPr lang="en-US" altLang="ja-JP" b="1" dirty="0">
              <a:latin typeface="メイリオ" panose="020B0604030504040204" pitchFamily="50" charset="-128"/>
              <a:ea typeface="メイリオ" panose="020B0604030504040204" pitchFamily="50" charset="-128"/>
            </a:endParaRPr>
          </a:p>
          <a:p>
            <a:pPr marL="0" indent="0" eaLnBrk="1" fontAlgn="auto" hangingPunct="1">
              <a:spcAft>
                <a:spcPts val="0"/>
              </a:spcAft>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４　医療・介護関係者の情報共有の支援</a:t>
            </a:r>
            <a:endParaRPr lang="en-US" altLang="ja-JP" b="1" dirty="0">
              <a:latin typeface="メイリオ" panose="020B0604030504040204" pitchFamily="50" charset="-128"/>
              <a:ea typeface="メイリオ" panose="020B0604030504040204" pitchFamily="50" charset="-128"/>
            </a:endParaRPr>
          </a:p>
          <a:p>
            <a:pPr marL="0" indent="0" eaLnBrk="1" fontAlgn="auto" hangingPunct="1">
              <a:spcAft>
                <a:spcPts val="0"/>
              </a:spcAft>
              <a:buNone/>
              <a:defRPr/>
            </a:pPr>
            <a:r>
              <a:rPr lang="ja-JP" altLang="en-US" sz="1800" dirty="0">
                <a:solidFill>
                  <a:schemeClr val="tx2">
                    <a:lumMod val="60000"/>
                    <a:lumOff val="40000"/>
                  </a:schemeClr>
                </a:solidFill>
                <a:latin typeface="メイリオ" panose="020B0604030504040204" pitchFamily="50" charset="-128"/>
                <a:ea typeface="メイリオ" panose="020B0604030504040204" pitchFamily="50" charset="-128"/>
              </a:rPr>
              <a:t>　　　　</a:t>
            </a:r>
            <a:r>
              <a:rPr lang="ja-JP" altLang="en-US" sz="1800" dirty="0">
                <a:solidFill>
                  <a:schemeClr val="accent4">
                    <a:lumMod val="50000"/>
                  </a:schemeClr>
                </a:solidFill>
                <a:latin typeface="メイリオ" panose="020B0604030504040204" pitchFamily="50" charset="-128"/>
                <a:ea typeface="メイリオ" panose="020B0604030504040204" pitchFamily="50" charset="-128"/>
              </a:rPr>
              <a:t>入退院時の病院との連携強化（東部地域医療連携協議会に参画）</a:t>
            </a:r>
            <a:endParaRPr lang="en-US" altLang="ja-JP" sz="1800" dirty="0">
              <a:solidFill>
                <a:schemeClr val="accent4">
                  <a:lumMod val="50000"/>
                </a:schemeClr>
              </a:solidFill>
              <a:latin typeface="メイリオ" panose="020B0604030504040204" pitchFamily="50" charset="-128"/>
              <a:ea typeface="メイリオ" panose="020B0604030504040204" pitchFamily="50" charset="-128"/>
            </a:endParaRPr>
          </a:p>
          <a:p>
            <a:pPr marL="0" indent="0" eaLnBrk="1" fontAlgn="auto" hangingPunct="1">
              <a:spcAft>
                <a:spcPts val="0"/>
              </a:spcAft>
              <a:buNone/>
              <a:defRPr/>
            </a:pPr>
            <a:r>
              <a:rPr lang="ja-JP" altLang="en-US" sz="1800" dirty="0">
                <a:solidFill>
                  <a:schemeClr val="accent4">
                    <a:lumMod val="50000"/>
                  </a:schemeClr>
                </a:solidFill>
                <a:latin typeface="メイリオ" panose="020B0604030504040204" pitchFamily="50" charset="-128"/>
                <a:ea typeface="メイリオ" panose="020B0604030504040204" pitchFamily="50" charset="-128"/>
              </a:rPr>
              <a:t>　　　　入退院時のケアマネと病院の業務手順書の策定</a:t>
            </a:r>
            <a:endParaRPr lang="en-US" altLang="ja-JP" sz="1800" dirty="0">
              <a:solidFill>
                <a:schemeClr val="tx2">
                  <a:lumMod val="60000"/>
                  <a:lumOff val="40000"/>
                </a:schemeClr>
              </a:solidFill>
              <a:latin typeface="メイリオ" panose="020B0604030504040204" pitchFamily="50" charset="-128"/>
              <a:ea typeface="メイリオ" panose="020B0604030504040204" pitchFamily="50" charset="-128"/>
            </a:endParaRPr>
          </a:p>
          <a:p>
            <a:pPr marL="0" indent="0" eaLnBrk="1" fontAlgn="auto" hangingPunct="1">
              <a:spcAft>
                <a:spcPts val="0"/>
              </a:spcAft>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５　在宅医療・介護連携に関する相談支援</a:t>
            </a:r>
            <a:endParaRPr lang="en-US" altLang="ja-JP" b="1" dirty="0">
              <a:latin typeface="メイリオ" panose="020B0604030504040204" pitchFamily="50" charset="-128"/>
              <a:ea typeface="メイリオ" panose="020B0604030504040204" pitchFamily="50" charset="-128"/>
            </a:endParaRPr>
          </a:p>
          <a:p>
            <a:pPr marL="400050" lvl="1" indent="0" eaLnBrk="1" fontAlgn="auto" hangingPunct="1">
              <a:spcAft>
                <a:spcPts val="0"/>
              </a:spcAft>
              <a:buFont typeface="Arial" panose="020B0604020202020204" pitchFamily="34" charset="0"/>
              <a:buNone/>
              <a:defRPr/>
            </a:pPr>
            <a:r>
              <a:rPr lang="ja-JP" altLang="en-US" dirty="0">
                <a:latin typeface="メイリオ" panose="020B0604030504040204" pitchFamily="50" charset="-128"/>
                <a:ea typeface="メイリオ" panose="020B0604030504040204" pitchFamily="50" charset="-128"/>
              </a:rPr>
              <a:t>　　</a:t>
            </a:r>
            <a:r>
              <a:rPr lang="ja-JP" altLang="en-US" dirty="0">
                <a:solidFill>
                  <a:schemeClr val="accent4">
                    <a:lumMod val="50000"/>
                  </a:schemeClr>
                </a:solidFill>
                <a:latin typeface="メイリオ" panose="020B0604030504040204" pitchFamily="50" charset="-128"/>
                <a:ea typeface="メイリオ" panose="020B0604030504040204" pitchFamily="50" charset="-128"/>
              </a:rPr>
              <a:t>関係者からの相談窓口の設置</a:t>
            </a:r>
            <a:endParaRPr lang="en-US" altLang="ja-JP" dirty="0">
              <a:solidFill>
                <a:schemeClr val="accent4">
                  <a:lumMod val="50000"/>
                </a:schemeClr>
              </a:solidFill>
              <a:latin typeface="メイリオ" panose="020B0604030504040204" pitchFamily="50" charset="-128"/>
              <a:ea typeface="メイリオ" panose="020B0604030504040204" pitchFamily="50" charset="-128"/>
            </a:endParaRPr>
          </a:p>
          <a:p>
            <a:pPr marL="0" indent="0" eaLnBrk="1" fontAlgn="auto" hangingPunct="1">
              <a:spcAft>
                <a:spcPts val="0"/>
              </a:spcAft>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６　医療・介護関係者の研修</a:t>
            </a:r>
            <a:endParaRPr lang="en-US" altLang="ja-JP" b="1" dirty="0">
              <a:latin typeface="メイリオ" panose="020B0604030504040204" pitchFamily="50" charset="-128"/>
              <a:ea typeface="メイリオ" panose="020B0604030504040204" pitchFamily="50" charset="-128"/>
            </a:endParaRPr>
          </a:p>
          <a:p>
            <a:pPr marL="0" indent="0" eaLnBrk="1" fontAlgn="auto" hangingPunct="1">
              <a:spcAft>
                <a:spcPts val="0"/>
              </a:spcAft>
              <a:buFont typeface="Arial" panose="020B0604020202020204" pitchFamily="34" charset="0"/>
              <a:buNone/>
              <a:defRPr/>
            </a:pPr>
            <a:r>
              <a:rPr lang="ja-JP" altLang="en-US" dirty="0">
                <a:latin typeface="メイリオ" panose="020B0604030504040204" pitchFamily="50" charset="-128"/>
                <a:ea typeface="メイリオ" panose="020B0604030504040204" pitchFamily="50" charset="-128"/>
              </a:rPr>
              <a:t>　</a:t>
            </a:r>
            <a:r>
              <a:rPr lang="en-US" altLang="ja-JP" dirty="0">
                <a:solidFill>
                  <a:srgbClr val="FF0000"/>
                </a:solidFill>
                <a:latin typeface="メイリオ" panose="020B0604030504040204" pitchFamily="50" charset="-128"/>
                <a:ea typeface="メイリオ" panose="020B0604030504040204" pitchFamily="50" charset="-128"/>
              </a:rPr>
              <a:t> </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a:solidFill>
                  <a:schemeClr val="accent4">
                    <a:lumMod val="50000"/>
                  </a:schemeClr>
                </a:solidFill>
                <a:latin typeface="メイリオ" panose="020B0604030504040204" pitchFamily="50" charset="-128"/>
                <a:ea typeface="メイリオ" panose="020B0604030504040204" pitchFamily="50" charset="-128"/>
              </a:rPr>
              <a:t>◎　</a:t>
            </a:r>
            <a:r>
              <a:rPr lang="ja-JP" altLang="en-US" sz="1800" dirty="0">
                <a:solidFill>
                  <a:schemeClr val="accent4">
                    <a:lumMod val="50000"/>
                  </a:schemeClr>
                </a:solidFill>
                <a:latin typeface="メイリオ" panose="020B0604030504040204" pitchFamily="50" charset="-128"/>
                <a:ea typeface="メイリオ" panose="020B0604030504040204" pitchFamily="50" charset="-128"/>
              </a:rPr>
              <a:t>絆研修　、　在宅事例検討会（年</a:t>
            </a:r>
            <a:r>
              <a:rPr lang="en-US" altLang="ja-JP" sz="1800" dirty="0">
                <a:solidFill>
                  <a:schemeClr val="accent4">
                    <a:lumMod val="50000"/>
                  </a:schemeClr>
                </a:solidFill>
                <a:latin typeface="メイリオ" panose="020B0604030504040204" pitchFamily="50" charset="-128"/>
                <a:ea typeface="メイリオ" panose="020B0604030504040204" pitchFamily="50" charset="-128"/>
              </a:rPr>
              <a:t>4</a:t>
            </a:r>
            <a:r>
              <a:rPr lang="ja-JP" altLang="en-US" sz="1800" dirty="0">
                <a:solidFill>
                  <a:schemeClr val="accent4">
                    <a:lumMod val="50000"/>
                  </a:schemeClr>
                </a:solidFill>
                <a:latin typeface="メイリオ" panose="020B0604030504040204" pitchFamily="50" charset="-128"/>
                <a:ea typeface="メイリオ" panose="020B0604030504040204" pitchFamily="50" charset="-128"/>
              </a:rPr>
              <a:t>回）</a:t>
            </a:r>
            <a:endParaRPr lang="en-US" altLang="ja-JP" sz="1800" dirty="0">
              <a:solidFill>
                <a:schemeClr val="accent4">
                  <a:lumMod val="50000"/>
                </a:schemeClr>
              </a:solidFill>
              <a:latin typeface="メイリオ" panose="020B0604030504040204" pitchFamily="50" charset="-128"/>
              <a:ea typeface="メイリオ" panose="020B0604030504040204" pitchFamily="50" charset="-128"/>
            </a:endParaRPr>
          </a:p>
          <a:p>
            <a:pPr marL="0" indent="0" eaLnBrk="1" fontAlgn="auto" hangingPunct="1">
              <a:spcAft>
                <a:spcPts val="0"/>
              </a:spcAft>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７　地域住民への普及啓発</a:t>
            </a:r>
            <a:endParaRPr lang="en-US" altLang="ja-JP" b="1" dirty="0">
              <a:latin typeface="メイリオ" panose="020B0604030504040204" pitchFamily="50" charset="-128"/>
              <a:ea typeface="メイリオ" panose="020B0604030504040204" pitchFamily="50" charset="-128"/>
            </a:endParaRPr>
          </a:p>
          <a:p>
            <a:pPr marL="0" indent="0" eaLnBrk="1" fontAlgn="auto" hangingPunct="1">
              <a:spcAft>
                <a:spcPts val="0"/>
              </a:spcAft>
              <a:buNone/>
              <a:defRPr/>
            </a:pPr>
            <a:r>
              <a:rPr lang="ja-JP" altLang="en-US" sz="1800" dirty="0">
                <a:solidFill>
                  <a:schemeClr val="accent4">
                    <a:lumMod val="50000"/>
                  </a:schemeClr>
                </a:solidFill>
                <a:latin typeface="メイリオ" panose="020B0604030504040204" pitchFamily="50" charset="-128"/>
                <a:ea typeface="メイリオ" panose="020B0604030504040204" pitchFamily="50" charset="-128"/>
              </a:rPr>
              <a:t>　　　　ＤＶＤ「我が家に帰りたい」、終活支援ノート、</a:t>
            </a:r>
            <a:r>
              <a:rPr lang="en-US" altLang="ja-JP" sz="1800" dirty="0">
                <a:solidFill>
                  <a:schemeClr val="accent4">
                    <a:lumMod val="50000"/>
                  </a:schemeClr>
                </a:solidFill>
                <a:latin typeface="メイリオ" panose="020B0604030504040204" pitchFamily="50" charset="-128"/>
                <a:ea typeface="メイリオ" panose="020B0604030504040204" pitchFamily="50" charset="-128"/>
              </a:rPr>
              <a:t>ACP</a:t>
            </a:r>
            <a:r>
              <a:rPr lang="ja-JP" altLang="en-US" sz="1800" dirty="0">
                <a:solidFill>
                  <a:schemeClr val="accent4">
                    <a:lumMod val="50000"/>
                  </a:schemeClr>
                </a:solidFill>
                <a:latin typeface="メイリオ" panose="020B0604030504040204" pitchFamily="50" charset="-128"/>
                <a:ea typeface="メイリオ" panose="020B0604030504040204" pitchFamily="50" charset="-128"/>
              </a:rPr>
              <a:t>パンフレット</a:t>
            </a:r>
            <a:endParaRPr lang="en-US" altLang="ja-JP" dirty="0">
              <a:solidFill>
                <a:srgbClr val="FF0000"/>
              </a:solidFill>
              <a:latin typeface="メイリオ" panose="020B0604030504040204" pitchFamily="50" charset="-128"/>
              <a:ea typeface="メイリオ" panose="020B0604030504040204" pitchFamily="50" charset="-128"/>
            </a:endParaRPr>
          </a:p>
          <a:p>
            <a:pPr marL="0" indent="0" eaLnBrk="1" fontAlgn="auto" hangingPunct="1">
              <a:spcAft>
                <a:spcPts val="0"/>
              </a:spcAft>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８　在宅医療・介護連携に関する関係市町村連携</a:t>
            </a:r>
            <a:endParaRPr lang="en-US" altLang="ja-JP" b="1" dirty="0">
              <a:latin typeface="メイリオ" panose="020B0604030504040204" pitchFamily="50" charset="-128"/>
              <a:ea typeface="メイリオ" panose="020B0604030504040204" pitchFamily="50" charset="-128"/>
            </a:endParaRPr>
          </a:p>
          <a:p>
            <a:pPr marL="400050" lvl="1" indent="0" eaLnBrk="1" fontAlgn="auto" hangingPunct="1">
              <a:spcAft>
                <a:spcPts val="0"/>
              </a:spcAft>
              <a:buFont typeface="Arial" panose="020B0604020202020204" pitchFamily="34" charset="0"/>
              <a:buNone/>
              <a:defRPr/>
            </a:pPr>
            <a:r>
              <a:rPr lang="ja-JP" altLang="en-US" dirty="0">
                <a:solidFill>
                  <a:schemeClr val="accent4">
                    <a:lumMod val="50000"/>
                  </a:schemeClr>
                </a:solidFill>
                <a:latin typeface="メイリオ" panose="020B0604030504040204" pitchFamily="50" charset="-128"/>
                <a:ea typeface="メイリオ" panose="020B0604030504040204" pitchFamily="50" charset="-128"/>
              </a:rPr>
              <a:t>　　東部</a:t>
            </a:r>
            <a:r>
              <a:rPr lang="en-US" altLang="ja-JP" dirty="0">
                <a:solidFill>
                  <a:schemeClr val="accent4">
                    <a:lumMod val="50000"/>
                  </a:schemeClr>
                </a:solidFill>
                <a:latin typeface="メイリオ" panose="020B0604030504040204" pitchFamily="50" charset="-128"/>
                <a:ea typeface="メイリオ" panose="020B0604030504040204" pitchFamily="50" charset="-128"/>
              </a:rPr>
              <a:t>1</a:t>
            </a:r>
            <a:r>
              <a:rPr lang="ja-JP" altLang="en-US" dirty="0">
                <a:solidFill>
                  <a:schemeClr val="accent4">
                    <a:lumMod val="50000"/>
                  </a:schemeClr>
                </a:solidFill>
                <a:latin typeface="メイリオ" panose="020B0604030504040204" pitchFamily="50" charset="-128"/>
                <a:ea typeface="メイリオ" panose="020B0604030504040204" pitchFamily="50" charset="-128"/>
              </a:rPr>
              <a:t>市</a:t>
            </a:r>
            <a:r>
              <a:rPr lang="en-US" altLang="ja-JP" dirty="0">
                <a:solidFill>
                  <a:schemeClr val="accent4">
                    <a:lumMod val="50000"/>
                  </a:schemeClr>
                </a:solidFill>
                <a:latin typeface="メイリオ" panose="020B0604030504040204" pitchFamily="50" charset="-128"/>
                <a:ea typeface="メイリオ" panose="020B0604030504040204" pitchFamily="50" charset="-128"/>
              </a:rPr>
              <a:t>4</a:t>
            </a:r>
            <a:r>
              <a:rPr lang="ja-JP" altLang="en-US" dirty="0">
                <a:solidFill>
                  <a:schemeClr val="accent4">
                    <a:lumMod val="50000"/>
                  </a:schemeClr>
                </a:solidFill>
                <a:latin typeface="メイリオ" panose="020B0604030504040204" pitchFamily="50" charset="-128"/>
                <a:ea typeface="メイリオ" panose="020B0604030504040204" pitchFamily="50" charset="-128"/>
              </a:rPr>
              <a:t>町の行政連携、連携中枢都市圏（＋新温泉町）　</a:t>
            </a:r>
            <a:r>
              <a:rPr lang="en-US" altLang="ja-JP" dirty="0">
                <a:solidFill>
                  <a:schemeClr val="accent4">
                    <a:lumMod val="50000"/>
                  </a:schemeClr>
                </a:solidFill>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47412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タイトル 1"/>
          <p:cNvSpPr>
            <a:spLocks noGrp="1"/>
          </p:cNvSpPr>
          <p:nvPr>
            <p:ph type="title"/>
          </p:nvPr>
        </p:nvSpPr>
        <p:spPr>
          <a:xfrm>
            <a:off x="-6350" y="0"/>
            <a:ext cx="9150350" cy="836613"/>
          </a:xfrm>
          <a:noFill/>
        </p:spPr>
        <p:txBody>
          <a:bodyPr/>
          <a:lstStyle/>
          <a:p>
            <a:pPr algn="ctr" eaLnBrk="1" hangingPunct="1"/>
            <a:r>
              <a:rPr lang="ja-JP" altLang="en-US" sz="3200" dirty="0">
                <a:latin typeface="メイリオ" panose="020B0604030504040204" pitchFamily="50" charset="-128"/>
                <a:ea typeface="メイリオ" panose="020B0604030504040204" pitchFamily="50" charset="-128"/>
              </a:rPr>
              <a:t>在宅医療・介護連携推進室</a:t>
            </a:r>
            <a:br>
              <a:rPr lang="en-US" altLang="ja-JP" sz="3200" dirty="0">
                <a:latin typeface="メイリオ" panose="020B0604030504040204" pitchFamily="50" charset="-128"/>
                <a:ea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rPr>
              <a:t>2018</a:t>
            </a:r>
            <a:r>
              <a:rPr lang="ja-JP" altLang="en-US" sz="2000" dirty="0">
                <a:latin typeface="メイリオ" panose="020B0604030504040204" pitchFamily="50" charset="-128"/>
                <a:ea typeface="メイリオ" panose="020B0604030504040204" pitchFamily="50" charset="-128"/>
              </a:rPr>
              <a:t>年度までの各ワーキングの活動内容</a:t>
            </a:r>
          </a:p>
        </p:txBody>
      </p:sp>
      <p:sp>
        <p:nvSpPr>
          <p:cNvPr id="5" name="角丸四角形 4"/>
          <p:cNvSpPr/>
          <p:nvPr/>
        </p:nvSpPr>
        <p:spPr>
          <a:xfrm>
            <a:off x="150250" y="1042697"/>
            <a:ext cx="1620000" cy="540000"/>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総合企画</a:t>
            </a:r>
          </a:p>
        </p:txBody>
      </p:sp>
      <p:sp>
        <p:nvSpPr>
          <p:cNvPr id="6" name="角丸四角形 5"/>
          <p:cNvSpPr/>
          <p:nvPr/>
        </p:nvSpPr>
        <p:spPr>
          <a:xfrm>
            <a:off x="150250" y="1741802"/>
            <a:ext cx="1620000" cy="540000"/>
          </a:xfrm>
          <a:prstGeom prst="round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行政</a:t>
            </a:r>
          </a:p>
        </p:txBody>
      </p:sp>
      <p:sp>
        <p:nvSpPr>
          <p:cNvPr id="7" name="角丸四角形 6"/>
          <p:cNvSpPr/>
          <p:nvPr/>
        </p:nvSpPr>
        <p:spPr>
          <a:xfrm>
            <a:off x="150250" y="3482361"/>
            <a:ext cx="1620000" cy="540000"/>
          </a:xfrm>
          <a:prstGeom prst="roundRect">
            <a:avLst/>
          </a:prstGeom>
          <a:solidFill>
            <a:schemeClr val="accent5">
              <a:lumMod val="60000"/>
              <a:lumOff val="40000"/>
            </a:scheme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多職種研修</a:t>
            </a:r>
          </a:p>
        </p:txBody>
      </p:sp>
      <p:sp>
        <p:nvSpPr>
          <p:cNvPr id="8" name="角丸四角形 7"/>
          <p:cNvSpPr/>
          <p:nvPr/>
        </p:nvSpPr>
        <p:spPr>
          <a:xfrm>
            <a:off x="150250" y="4277663"/>
            <a:ext cx="1620000" cy="540000"/>
          </a:xfrm>
          <a:prstGeom prst="round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住民啓発</a:t>
            </a:r>
          </a:p>
        </p:txBody>
      </p:sp>
      <p:sp>
        <p:nvSpPr>
          <p:cNvPr id="9" name="角丸四角形 8"/>
          <p:cNvSpPr/>
          <p:nvPr/>
        </p:nvSpPr>
        <p:spPr>
          <a:xfrm>
            <a:off x="150250" y="2604472"/>
            <a:ext cx="1620000" cy="540000"/>
          </a:xfrm>
          <a:prstGeom prst="round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地域資源</a:t>
            </a:r>
          </a:p>
        </p:txBody>
      </p:sp>
      <p:sp>
        <p:nvSpPr>
          <p:cNvPr id="11" name="角丸四角形 10"/>
          <p:cNvSpPr/>
          <p:nvPr/>
        </p:nvSpPr>
        <p:spPr>
          <a:xfrm>
            <a:off x="1872579" y="898697"/>
            <a:ext cx="7200000" cy="648000"/>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事業全体の企画、進捗管理、</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開設</a:t>
            </a: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協議会や</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WG</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の進捗管理、未検討項目の協議、</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運用</a:t>
            </a:r>
          </a:p>
        </p:txBody>
      </p:sp>
      <p:sp>
        <p:nvSpPr>
          <p:cNvPr id="12" name="角丸四角形 11"/>
          <p:cNvSpPr/>
          <p:nvPr/>
        </p:nvSpPr>
        <p:spPr>
          <a:xfrm>
            <a:off x="1872579" y="1602668"/>
            <a:ext cx="7200000" cy="828000"/>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nchor="ctr"/>
          <a:lstStyle/>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情報共有・意見交換、ケアマネアンケート（２回）、住民啓発の推進</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生活支援・介護予防・認知症対策との情報共有、保健所との連携</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ファシリテーター育成とフォローアップ（各３回）・終活支援ノート作成　</a:t>
            </a:r>
          </a:p>
        </p:txBody>
      </p:sp>
      <p:sp>
        <p:nvSpPr>
          <p:cNvPr id="13" name="角丸四角形 12"/>
          <p:cNvSpPr/>
          <p:nvPr/>
        </p:nvSpPr>
        <p:spPr>
          <a:xfrm>
            <a:off x="1872579" y="2495392"/>
            <a:ext cx="7200000" cy="828000"/>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anchor="ctr"/>
          <a:lstStyle/>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資源調査内容の検討・実施、医療介護資源マップを作成</a:t>
            </a: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情報マップ</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システム構築、情報更新</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WG</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は終了とし推進室で維持管理</a:t>
            </a:r>
          </a:p>
        </p:txBody>
      </p:sp>
      <p:sp>
        <p:nvSpPr>
          <p:cNvPr id="15" name="角丸四角形 14"/>
          <p:cNvSpPr/>
          <p:nvPr/>
        </p:nvSpPr>
        <p:spPr>
          <a:xfrm>
            <a:off x="1872579" y="3383678"/>
            <a:ext cx="7200000" cy="648000"/>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chor="ctr"/>
          <a:lstStyle/>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多職種研修の把握、ワールドカフェでの研修テキスト項目抽出</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多職種研修の企画・開催（合計</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回）、ファシリテーターと協働</a:t>
            </a:r>
          </a:p>
        </p:txBody>
      </p:sp>
      <p:sp>
        <p:nvSpPr>
          <p:cNvPr id="16" name="角丸四角形 15"/>
          <p:cNvSpPr/>
          <p:nvPr/>
        </p:nvSpPr>
        <p:spPr>
          <a:xfrm>
            <a:off x="1872579" y="4094271"/>
            <a:ext cx="7200000" cy="828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住民啓発の把握、住民学習会（寸劇）の企画・開催（</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７回）、寸劇</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DVD</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作成、パンフレット（地域包括ケア、</a:t>
            </a:r>
            <a:r>
              <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ＡＣＰ）作成</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ファシリテーターと協働</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150250" y="5117172"/>
            <a:ext cx="1620000" cy="540000"/>
          </a:xfrm>
          <a:prstGeom prst="roundRect">
            <a:avLst/>
          </a:prstGeom>
          <a:solidFill>
            <a:srgbClr val="FDCFED"/>
          </a:solidFill>
          <a:ln>
            <a:solidFill>
              <a:srgbClr val="FDCFED"/>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情報共有</a:t>
            </a:r>
          </a:p>
        </p:txBody>
      </p:sp>
      <p:sp>
        <p:nvSpPr>
          <p:cNvPr id="17" name="角丸四角形 16"/>
          <p:cNvSpPr/>
          <p:nvPr/>
        </p:nvSpPr>
        <p:spPr>
          <a:xfrm>
            <a:off x="1872579" y="5063912"/>
            <a:ext cx="7200000" cy="648000"/>
          </a:xfrm>
          <a:prstGeom prst="roundRect">
            <a:avLst/>
          </a:prstGeom>
          <a:solidFill>
            <a:srgbClr val="FFF3FB"/>
          </a:solidFill>
          <a:ln>
            <a:solidFill>
              <a:srgbClr val="FDCFED"/>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連携ツール（様式等）の現状把握と既存情報のオープン化</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統一様式や新たな情報連携ツールの検討</a:t>
            </a:r>
          </a:p>
        </p:txBody>
      </p:sp>
      <p:sp>
        <p:nvSpPr>
          <p:cNvPr id="18" name="角丸四角形 17"/>
          <p:cNvSpPr/>
          <p:nvPr/>
        </p:nvSpPr>
        <p:spPr>
          <a:xfrm>
            <a:off x="150250" y="5954840"/>
            <a:ext cx="1620000" cy="539999"/>
          </a:xfrm>
          <a:prstGeom prst="roundRect">
            <a:avLst/>
          </a:prstGeom>
          <a:solidFill>
            <a:srgbClr val="00ADEA"/>
          </a:solidFill>
          <a:ln>
            <a:solidFill>
              <a:srgbClr val="FDCFED"/>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ファシリテーション</a:t>
            </a:r>
          </a:p>
        </p:txBody>
      </p:sp>
      <p:sp>
        <p:nvSpPr>
          <p:cNvPr id="19" name="角丸四角形 18"/>
          <p:cNvSpPr/>
          <p:nvPr/>
        </p:nvSpPr>
        <p:spPr>
          <a:xfrm>
            <a:off x="1872579" y="5846839"/>
            <a:ext cx="7200000" cy="648000"/>
          </a:xfrm>
          <a:prstGeom prst="roundRect">
            <a:avLst/>
          </a:prstGeom>
          <a:solidFill>
            <a:srgbClr val="C6EDFE"/>
          </a:solidFill>
          <a:ln>
            <a:solidFill>
              <a:srgbClr val="0097CC"/>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ファシリテーション養成・フォローアップ・プレゼンテーション等の研修</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住民啓発研修・多職種研修でファシリテータとして活躍</a:t>
            </a:r>
          </a:p>
        </p:txBody>
      </p:sp>
    </p:spTree>
    <p:extLst>
      <p:ext uri="{BB962C8B-B14F-4D97-AF65-F5344CB8AC3E}">
        <p14:creationId xmlns:p14="http://schemas.microsoft.com/office/powerpoint/2010/main" val="365353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a:extLst>
              <a:ext uri="{28A0092B-C50C-407E-A947-70E740481C1C}">
                <a14:useLocalDpi xmlns:a14="http://schemas.microsoft.com/office/drawing/2010/main" val="0"/>
              </a:ext>
            </a:extLst>
          </a:blip>
          <a:srcRect t="7368" r="-1987"/>
          <a:stretch/>
        </p:blipFill>
        <p:spPr>
          <a:xfrm>
            <a:off x="5947912" y="4470400"/>
            <a:ext cx="3259588" cy="1834108"/>
          </a:xfrm>
          <a:prstGeom prst="rect">
            <a:avLst/>
          </a:prstGeom>
        </p:spPr>
      </p:pic>
      <p:pic>
        <p:nvPicPr>
          <p:cNvPr id="14" name="図 13"/>
          <p:cNvPicPr>
            <a:picLocks noChangeAspect="1"/>
          </p:cNvPicPr>
          <p:nvPr/>
        </p:nvPicPr>
        <p:blipFill rotWithShape="1">
          <a:blip r:embed="rId4">
            <a:extLst>
              <a:ext uri="{28A0092B-C50C-407E-A947-70E740481C1C}">
                <a14:useLocalDpi xmlns:a14="http://schemas.microsoft.com/office/drawing/2010/main" val="0"/>
              </a:ext>
            </a:extLst>
          </a:blip>
          <a:srcRect l="-1" t="9564" r="-2160"/>
          <a:stretch/>
        </p:blipFill>
        <p:spPr>
          <a:xfrm>
            <a:off x="5866160" y="2451100"/>
            <a:ext cx="3265139" cy="1790628"/>
          </a:xfrm>
          <a:prstGeom prst="rect">
            <a:avLst/>
          </a:prstGeom>
        </p:spPr>
      </p:pic>
      <p:pic>
        <p:nvPicPr>
          <p:cNvPr id="15" name="図 14"/>
          <p:cNvPicPr>
            <a:picLocks noChangeAspect="1"/>
          </p:cNvPicPr>
          <p:nvPr/>
        </p:nvPicPr>
        <p:blipFill rotWithShape="1">
          <a:blip r:embed="rId5">
            <a:extLst>
              <a:ext uri="{28A0092B-C50C-407E-A947-70E740481C1C}">
                <a14:useLocalDpi xmlns:a14="http://schemas.microsoft.com/office/drawing/2010/main" val="0"/>
              </a:ext>
            </a:extLst>
          </a:blip>
          <a:srcRect t="10537" r="1987"/>
          <a:stretch/>
        </p:blipFill>
        <p:spPr>
          <a:xfrm>
            <a:off x="5947912" y="469900"/>
            <a:ext cx="3132588" cy="1771366"/>
          </a:xfrm>
          <a:prstGeom prst="rect">
            <a:avLst/>
          </a:prstGeom>
        </p:spPr>
      </p:pic>
      <p:pic>
        <p:nvPicPr>
          <p:cNvPr id="16" name="図 15"/>
          <p:cNvPicPr>
            <a:picLocks noChangeAspect="1"/>
          </p:cNvPicPr>
          <p:nvPr/>
        </p:nvPicPr>
        <p:blipFill rotWithShape="1">
          <a:blip r:embed="rId6">
            <a:extLst>
              <a:ext uri="{28A0092B-C50C-407E-A947-70E740481C1C}">
                <a14:useLocalDpi xmlns:a14="http://schemas.microsoft.com/office/drawing/2010/main" val="0"/>
              </a:ext>
            </a:extLst>
          </a:blip>
          <a:srcRect l="1" t="10040" r="605"/>
          <a:stretch/>
        </p:blipFill>
        <p:spPr>
          <a:xfrm>
            <a:off x="417349" y="2501900"/>
            <a:ext cx="3176751" cy="1781218"/>
          </a:xfrm>
          <a:prstGeom prst="rect">
            <a:avLst/>
          </a:prstGeom>
        </p:spPr>
      </p:pic>
      <p:pic>
        <p:nvPicPr>
          <p:cNvPr id="17" name="図 16"/>
          <p:cNvPicPr>
            <a:picLocks noChangeAspect="1"/>
          </p:cNvPicPr>
          <p:nvPr/>
        </p:nvPicPr>
        <p:blipFill rotWithShape="1">
          <a:blip r:embed="rId7">
            <a:extLst>
              <a:ext uri="{28A0092B-C50C-407E-A947-70E740481C1C}">
                <a14:useLocalDpi xmlns:a14="http://schemas.microsoft.com/office/drawing/2010/main" val="0"/>
              </a:ext>
            </a:extLst>
          </a:blip>
          <a:srcRect t="10145" r="208"/>
          <a:stretch/>
        </p:blipFill>
        <p:spPr>
          <a:xfrm>
            <a:off x="417349" y="482600"/>
            <a:ext cx="3189451" cy="1779128"/>
          </a:xfrm>
          <a:prstGeom prst="rect">
            <a:avLst/>
          </a:prstGeom>
        </p:spPr>
      </p:pic>
      <p:pic>
        <p:nvPicPr>
          <p:cNvPr id="18" name="図 17"/>
          <p:cNvPicPr>
            <a:picLocks noChangeAspect="1"/>
          </p:cNvPicPr>
          <p:nvPr/>
        </p:nvPicPr>
        <p:blipFill rotWithShape="1">
          <a:blip r:embed="rId8">
            <a:extLst>
              <a:ext uri="{28A0092B-C50C-407E-A947-70E740481C1C}">
                <a14:useLocalDpi xmlns:a14="http://schemas.microsoft.com/office/drawing/2010/main" val="0"/>
              </a:ext>
            </a:extLst>
          </a:blip>
          <a:srcRect t="8651" r="674"/>
          <a:stretch/>
        </p:blipFill>
        <p:spPr>
          <a:xfrm>
            <a:off x="483056" y="4495800"/>
            <a:ext cx="3174544" cy="1808708"/>
          </a:xfrm>
          <a:prstGeom prst="rect">
            <a:avLst/>
          </a:prstGeom>
        </p:spPr>
      </p:pic>
      <p:sp>
        <p:nvSpPr>
          <p:cNvPr id="2" name="テキスト ボックス 1"/>
          <p:cNvSpPr txBox="1"/>
          <p:nvPr/>
        </p:nvSpPr>
        <p:spPr>
          <a:xfrm>
            <a:off x="3497574" y="96725"/>
            <a:ext cx="2872342" cy="584775"/>
          </a:xfrm>
          <a:prstGeom prst="rect">
            <a:avLst/>
          </a:prstGeom>
          <a:noFill/>
        </p:spPr>
        <p:txBody>
          <a:bodyPr wrap="square" rtlCol="0">
            <a:spAutoFit/>
          </a:bodyPr>
          <a:lstStyle/>
          <a:p>
            <a:r>
              <a:rPr kumimoji="1" lang="ja-JP" altLang="en-US" sz="3200" dirty="0"/>
              <a:t>人口ピラミッド</a:t>
            </a:r>
          </a:p>
        </p:txBody>
      </p:sp>
      <p:sp>
        <p:nvSpPr>
          <p:cNvPr id="3" name="テキスト ボックス 2"/>
          <p:cNvSpPr txBox="1"/>
          <p:nvPr/>
        </p:nvSpPr>
        <p:spPr>
          <a:xfrm>
            <a:off x="1558098" y="-50624"/>
            <a:ext cx="1034535" cy="523220"/>
          </a:xfrm>
          <a:prstGeom prst="rect">
            <a:avLst/>
          </a:prstGeom>
          <a:noFill/>
        </p:spPr>
        <p:txBody>
          <a:bodyPr wrap="square" rtlCol="0">
            <a:spAutoFit/>
          </a:bodyPr>
          <a:lstStyle/>
          <a:p>
            <a:r>
              <a:rPr kumimoji="1" lang="ja-JP" altLang="en-US" sz="2800" dirty="0"/>
              <a:t>全国</a:t>
            </a:r>
          </a:p>
        </p:txBody>
      </p:sp>
      <p:sp>
        <p:nvSpPr>
          <p:cNvPr id="4" name="テキスト ボックス 3"/>
          <p:cNvSpPr txBox="1"/>
          <p:nvPr/>
        </p:nvSpPr>
        <p:spPr>
          <a:xfrm>
            <a:off x="7015607" y="-66020"/>
            <a:ext cx="1302893" cy="523220"/>
          </a:xfrm>
          <a:prstGeom prst="rect">
            <a:avLst/>
          </a:prstGeom>
          <a:noFill/>
        </p:spPr>
        <p:txBody>
          <a:bodyPr wrap="square" rtlCol="0">
            <a:spAutoFit/>
          </a:bodyPr>
          <a:lstStyle/>
          <a:p>
            <a:r>
              <a:rPr kumimoji="1" lang="ja-JP" altLang="en-US" sz="2800" dirty="0"/>
              <a:t>鳥取県</a:t>
            </a:r>
          </a:p>
        </p:txBody>
      </p:sp>
      <p:sp>
        <p:nvSpPr>
          <p:cNvPr id="6" name="テキスト ボックス 5"/>
          <p:cNvSpPr txBox="1"/>
          <p:nvPr/>
        </p:nvSpPr>
        <p:spPr>
          <a:xfrm>
            <a:off x="4256670" y="1093973"/>
            <a:ext cx="1402279" cy="523220"/>
          </a:xfrm>
          <a:prstGeom prst="rect">
            <a:avLst/>
          </a:prstGeom>
          <a:noFill/>
        </p:spPr>
        <p:txBody>
          <a:bodyPr wrap="square" rtlCol="0">
            <a:spAutoFit/>
          </a:bodyPr>
          <a:lstStyle/>
          <a:p>
            <a:r>
              <a:rPr kumimoji="1" lang="en-US" altLang="ja-JP" sz="2800" dirty="0"/>
              <a:t>2000</a:t>
            </a:r>
            <a:r>
              <a:rPr kumimoji="1" lang="ja-JP" altLang="en-US" sz="2800" dirty="0"/>
              <a:t>年</a:t>
            </a:r>
          </a:p>
        </p:txBody>
      </p:sp>
      <p:sp>
        <p:nvSpPr>
          <p:cNvPr id="7" name="テキスト ボックス 6"/>
          <p:cNvSpPr txBox="1"/>
          <p:nvPr/>
        </p:nvSpPr>
        <p:spPr>
          <a:xfrm>
            <a:off x="857776" y="2132568"/>
            <a:ext cx="2558552" cy="369332"/>
          </a:xfrm>
          <a:prstGeom prst="rect">
            <a:avLst/>
          </a:prstGeom>
          <a:noFill/>
        </p:spPr>
        <p:txBody>
          <a:bodyPr wrap="square" rtlCol="0">
            <a:spAutoFit/>
          </a:bodyPr>
          <a:lstStyle/>
          <a:p>
            <a:r>
              <a:rPr kumimoji="1" lang="en-US" altLang="ja-JP" dirty="0"/>
              <a:t>5.8</a:t>
            </a:r>
            <a:r>
              <a:rPr kumimoji="1" lang="ja-JP" altLang="en-US" dirty="0"/>
              <a:t>人に</a:t>
            </a:r>
            <a:r>
              <a:rPr kumimoji="1" lang="en-US" altLang="ja-JP" dirty="0"/>
              <a:t>1</a:t>
            </a:r>
            <a:r>
              <a:rPr kumimoji="1" lang="ja-JP" altLang="en-US" dirty="0"/>
              <a:t>人が</a:t>
            </a:r>
            <a:r>
              <a:rPr kumimoji="1" lang="en-US" altLang="ja-JP" dirty="0"/>
              <a:t>65</a:t>
            </a:r>
            <a:r>
              <a:rPr kumimoji="1" lang="ja-JP" altLang="en-US" dirty="0"/>
              <a:t>歳以上</a:t>
            </a:r>
          </a:p>
        </p:txBody>
      </p:sp>
      <p:sp>
        <p:nvSpPr>
          <p:cNvPr id="20" name="テキスト ボックス 19"/>
          <p:cNvSpPr txBox="1"/>
          <p:nvPr/>
        </p:nvSpPr>
        <p:spPr>
          <a:xfrm>
            <a:off x="928697" y="6317208"/>
            <a:ext cx="2558552" cy="369332"/>
          </a:xfrm>
          <a:prstGeom prst="rect">
            <a:avLst/>
          </a:prstGeom>
          <a:noFill/>
        </p:spPr>
        <p:txBody>
          <a:bodyPr wrap="square" rtlCol="0">
            <a:spAutoFit/>
          </a:bodyPr>
          <a:lstStyle/>
          <a:p>
            <a:r>
              <a:rPr kumimoji="1" lang="en-US" altLang="ja-JP" dirty="0"/>
              <a:t>3.2</a:t>
            </a:r>
            <a:r>
              <a:rPr kumimoji="1" lang="ja-JP" altLang="en-US" dirty="0"/>
              <a:t>人に</a:t>
            </a:r>
            <a:r>
              <a:rPr kumimoji="1" lang="en-US" altLang="ja-JP" dirty="0"/>
              <a:t>1</a:t>
            </a:r>
            <a:r>
              <a:rPr kumimoji="1" lang="ja-JP" altLang="en-US" dirty="0"/>
              <a:t>人が</a:t>
            </a:r>
            <a:r>
              <a:rPr kumimoji="1" lang="en-US" altLang="ja-JP" dirty="0"/>
              <a:t>65</a:t>
            </a:r>
            <a:r>
              <a:rPr kumimoji="1" lang="ja-JP" altLang="en-US" dirty="0"/>
              <a:t>歳以上</a:t>
            </a:r>
          </a:p>
        </p:txBody>
      </p:sp>
      <p:sp>
        <p:nvSpPr>
          <p:cNvPr id="21" name="テキスト ボックス 20"/>
          <p:cNvSpPr txBox="1"/>
          <p:nvPr/>
        </p:nvSpPr>
        <p:spPr>
          <a:xfrm>
            <a:off x="6308819" y="6317208"/>
            <a:ext cx="2558552" cy="369332"/>
          </a:xfrm>
          <a:prstGeom prst="rect">
            <a:avLst/>
          </a:prstGeom>
          <a:noFill/>
        </p:spPr>
        <p:txBody>
          <a:bodyPr wrap="square" rtlCol="0">
            <a:spAutoFit/>
          </a:bodyPr>
          <a:lstStyle/>
          <a:p>
            <a:r>
              <a:rPr lang="en-US" altLang="ja-JP" dirty="0"/>
              <a:t>2.9</a:t>
            </a:r>
            <a:r>
              <a:rPr kumimoji="1" lang="ja-JP" altLang="en-US" dirty="0"/>
              <a:t>人に</a:t>
            </a:r>
            <a:r>
              <a:rPr kumimoji="1" lang="en-US" altLang="ja-JP" dirty="0"/>
              <a:t>1</a:t>
            </a:r>
            <a:r>
              <a:rPr kumimoji="1" lang="ja-JP" altLang="en-US" dirty="0"/>
              <a:t>人が</a:t>
            </a:r>
            <a:r>
              <a:rPr kumimoji="1" lang="en-US" altLang="ja-JP" dirty="0"/>
              <a:t>65</a:t>
            </a:r>
            <a:r>
              <a:rPr kumimoji="1" lang="ja-JP" altLang="en-US" dirty="0"/>
              <a:t>歳以上</a:t>
            </a:r>
          </a:p>
        </p:txBody>
      </p:sp>
      <p:sp>
        <p:nvSpPr>
          <p:cNvPr id="22" name="テキスト ボックス 21"/>
          <p:cNvSpPr txBox="1"/>
          <p:nvPr/>
        </p:nvSpPr>
        <p:spPr>
          <a:xfrm>
            <a:off x="955802" y="4126468"/>
            <a:ext cx="2558552" cy="369332"/>
          </a:xfrm>
          <a:prstGeom prst="rect">
            <a:avLst/>
          </a:prstGeom>
          <a:noFill/>
        </p:spPr>
        <p:txBody>
          <a:bodyPr wrap="square" rtlCol="0">
            <a:spAutoFit/>
          </a:bodyPr>
          <a:lstStyle/>
          <a:p>
            <a:r>
              <a:rPr kumimoji="1" lang="en-US" altLang="ja-JP" dirty="0"/>
              <a:t>3.8</a:t>
            </a:r>
            <a:r>
              <a:rPr kumimoji="1" lang="ja-JP" altLang="en-US" dirty="0"/>
              <a:t>人に</a:t>
            </a:r>
            <a:r>
              <a:rPr kumimoji="1" lang="en-US" altLang="ja-JP" dirty="0"/>
              <a:t>1</a:t>
            </a:r>
            <a:r>
              <a:rPr kumimoji="1" lang="ja-JP" altLang="en-US" dirty="0"/>
              <a:t>人が</a:t>
            </a:r>
            <a:r>
              <a:rPr kumimoji="1" lang="en-US" altLang="ja-JP" dirty="0"/>
              <a:t>65</a:t>
            </a:r>
            <a:r>
              <a:rPr kumimoji="1" lang="ja-JP" altLang="en-US" dirty="0"/>
              <a:t>歳以上</a:t>
            </a:r>
          </a:p>
        </p:txBody>
      </p:sp>
      <p:sp>
        <p:nvSpPr>
          <p:cNvPr id="23" name="テキスト ボックス 22"/>
          <p:cNvSpPr txBox="1"/>
          <p:nvPr/>
        </p:nvSpPr>
        <p:spPr>
          <a:xfrm>
            <a:off x="6271673" y="4157743"/>
            <a:ext cx="2558552" cy="369332"/>
          </a:xfrm>
          <a:prstGeom prst="rect">
            <a:avLst/>
          </a:prstGeom>
          <a:noFill/>
        </p:spPr>
        <p:txBody>
          <a:bodyPr wrap="square" rtlCol="0">
            <a:spAutoFit/>
          </a:bodyPr>
          <a:lstStyle/>
          <a:p>
            <a:r>
              <a:rPr kumimoji="1" lang="en-US" altLang="ja-JP" dirty="0"/>
              <a:t>3.4</a:t>
            </a:r>
            <a:r>
              <a:rPr kumimoji="1" lang="ja-JP" altLang="en-US" dirty="0"/>
              <a:t>人に</a:t>
            </a:r>
            <a:r>
              <a:rPr kumimoji="1" lang="en-US" altLang="ja-JP" dirty="0"/>
              <a:t>1</a:t>
            </a:r>
            <a:r>
              <a:rPr kumimoji="1" lang="ja-JP" altLang="en-US" dirty="0"/>
              <a:t>人が</a:t>
            </a:r>
            <a:r>
              <a:rPr kumimoji="1" lang="en-US" altLang="ja-JP" dirty="0"/>
              <a:t>65</a:t>
            </a:r>
            <a:r>
              <a:rPr kumimoji="1" lang="ja-JP" altLang="en-US" dirty="0"/>
              <a:t>歳以上</a:t>
            </a:r>
          </a:p>
        </p:txBody>
      </p:sp>
      <p:sp>
        <p:nvSpPr>
          <p:cNvPr id="24" name="テキスト ボックス 23"/>
          <p:cNvSpPr txBox="1"/>
          <p:nvPr/>
        </p:nvSpPr>
        <p:spPr>
          <a:xfrm>
            <a:off x="6308819" y="2132568"/>
            <a:ext cx="2558552" cy="369332"/>
          </a:xfrm>
          <a:prstGeom prst="rect">
            <a:avLst/>
          </a:prstGeom>
          <a:noFill/>
        </p:spPr>
        <p:txBody>
          <a:bodyPr wrap="square" rtlCol="0">
            <a:spAutoFit/>
          </a:bodyPr>
          <a:lstStyle/>
          <a:p>
            <a:r>
              <a:rPr kumimoji="1" lang="en-US" altLang="ja-JP" dirty="0"/>
              <a:t>4.5</a:t>
            </a:r>
            <a:r>
              <a:rPr kumimoji="1" lang="ja-JP" altLang="en-US" dirty="0"/>
              <a:t>に</a:t>
            </a:r>
            <a:r>
              <a:rPr kumimoji="1" lang="en-US" altLang="ja-JP" dirty="0"/>
              <a:t>1</a:t>
            </a:r>
            <a:r>
              <a:rPr kumimoji="1" lang="ja-JP" altLang="en-US" dirty="0"/>
              <a:t>人が</a:t>
            </a:r>
            <a:r>
              <a:rPr kumimoji="1" lang="en-US" altLang="ja-JP" dirty="0"/>
              <a:t>65</a:t>
            </a:r>
            <a:r>
              <a:rPr kumimoji="1" lang="ja-JP" altLang="en-US" dirty="0"/>
              <a:t>歳以上</a:t>
            </a:r>
          </a:p>
        </p:txBody>
      </p:sp>
      <p:sp>
        <p:nvSpPr>
          <p:cNvPr id="25" name="テキスト ボックス 24"/>
          <p:cNvSpPr txBox="1"/>
          <p:nvPr/>
        </p:nvSpPr>
        <p:spPr>
          <a:xfrm>
            <a:off x="4256669" y="2985453"/>
            <a:ext cx="1402279" cy="523220"/>
          </a:xfrm>
          <a:prstGeom prst="rect">
            <a:avLst/>
          </a:prstGeom>
          <a:noFill/>
        </p:spPr>
        <p:txBody>
          <a:bodyPr wrap="square" rtlCol="0">
            <a:spAutoFit/>
          </a:bodyPr>
          <a:lstStyle/>
          <a:p>
            <a:r>
              <a:rPr lang="en-US" altLang="ja-JP" sz="2800" dirty="0"/>
              <a:t>2015</a:t>
            </a:r>
            <a:r>
              <a:rPr kumimoji="1" lang="ja-JP" altLang="en-US" sz="2800" dirty="0"/>
              <a:t>年</a:t>
            </a:r>
          </a:p>
        </p:txBody>
      </p:sp>
      <p:sp>
        <p:nvSpPr>
          <p:cNvPr id="26" name="テキスト ボックス 25"/>
          <p:cNvSpPr txBox="1"/>
          <p:nvPr/>
        </p:nvSpPr>
        <p:spPr>
          <a:xfrm>
            <a:off x="4256668" y="4902467"/>
            <a:ext cx="1402279" cy="523220"/>
          </a:xfrm>
          <a:prstGeom prst="rect">
            <a:avLst/>
          </a:prstGeom>
          <a:noFill/>
        </p:spPr>
        <p:txBody>
          <a:bodyPr wrap="square" rtlCol="0">
            <a:spAutoFit/>
          </a:bodyPr>
          <a:lstStyle/>
          <a:p>
            <a:r>
              <a:rPr kumimoji="1" lang="en-US" altLang="ja-JP" sz="2800" dirty="0"/>
              <a:t>2030</a:t>
            </a:r>
            <a:r>
              <a:rPr kumimoji="1" lang="ja-JP" altLang="en-US" sz="2800" dirty="0"/>
              <a:t>年</a:t>
            </a:r>
          </a:p>
        </p:txBody>
      </p:sp>
    </p:spTree>
    <p:extLst>
      <p:ext uri="{BB962C8B-B14F-4D97-AF65-F5344CB8AC3E}">
        <p14:creationId xmlns:p14="http://schemas.microsoft.com/office/powerpoint/2010/main" val="2728138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8832" y="0"/>
            <a:ext cx="7886700" cy="1325563"/>
          </a:xfrm>
        </p:spPr>
        <p:txBody>
          <a:bodyPr/>
          <a:lstStyle/>
          <a:p>
            <a:r>
              <a:rPr kumimoji="1" lang="ja-JP" altLang="en-US" dirty="0"/>
              <a:t>どこでどのような介護を受けたいか</a:t>
            </a:r>
          </a:p>
        </p:txBody>
      </p:sp>
      <p:pic>
        <p:nvPicPr>
          <p:cNvPr id="1026" name="Picture 2" descr="図1－2－2－11　どこでどのような介護を受けたいか"/>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956" t="8058" r="2466" b="2422"/>
          <a:stretch/>
        </p:blipFill>
        <p:spPr bwMode="auto">
          <a:xfrm>
            <a:off x="-2472" y="1325563"/>
            <a:ext cx="9089307" cy="501560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788425" y="6420678"/>
            <a:ext cx="2087217" cy="276999"/>
          </a:xfrm>
          <a:prstGeom prst="rect">
            <a:avLst/>
          </a:prstGeom>
          <a:noFill/>
        </p:spPr>
        <p:txBody>
          <a:bodyPr wrap="square" rtlCol="0">
            <a:spAutoFit/>
          </a:bodyPr>
          <a:lstStyle/>
          <a:p>
            <a:r>
              <a:rPr kumimoji="1" lang="ja-JP" altLang="en-US" sz="1200" dirty="0"/>
              <a:t>平成</a:t>
            </a:r>
            <a:r>
              <a:rPr kumimoji="1" lang="en-US" altLang="ja-JP" sz="1200" dirty="0"/>
              <a:t>30</a:t>
            </a:r>
            <a:r>
              <a:rPr kumimoji="1" lang="ja-JP" altLang="en-US" sz="1200" dirty="0"/>
              <a:t>年度版高齢社会白書</a:t>
            </a:r>
          </a:p>
        </p:txBody>
      </p:sp>
    </p:spTree>
    <p:extLst>
      <p:ext uri="{BB962C8B-B14F-4D97-AF65-F5344CB8AC3E}">
        <p14:creationId xmlns:p14="http://schemas.microsoft.com/office/powerpoint/2010/main" val="1820539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0550" y="0"/>
            <a:ext cx="7886700" cy="1325563"/>
          </a:xfrm>
        </p:spPr>
        <p:txBody>
          <a:bodyPr/>
          <a:lstStyle/>
          <a:p>
            <a:r>
              <a:rPr kumimoji="1" lang="ja-JP" altLang="en-US" dirty="0"/>
              <a:t>健康寿命と平均寿命の推移</a:t>
            </a:r>
          </a:p>
        </p:txBody>
      </p:sp>
      <p:pic>
        <p:nvPicPr>
          <p:cNvPr id="4" name="コンテンツ プレースホルダー 3"/>
          <p:cNvPicPr>
            <a:picLocks noGrp="1" noChangeAspect="1"/>
          </p:cNvPicPr>
          <p:nvPr>
            <p:ph idx="1"/>
          </p:nvPr>
        </p:nvPicPr>
        <p:blipFill rotWithShape="1">
          <a:blip r:embed="rId3">
            <a:extLst>
              <a:ext uri="{28A0092B-C50C-407E-A947-70E740481C1C}">
                <a14:useLocalDpi xmlns:a14="http://schemas.microsoft.com/office/drawing/2010/main" val="0"/>
              </a:ext>
            </a:extLst>
          </a:blip>
          <a:srcRect l="-957" t="6786"/>
          <a:stretch/>
        </p:blipFill>
        <p:spPr>
          <a:xfrm>
            <a:off x="749300" y="1325563"/>
            <a:ext cx="6604000" cy="4841964"/>
          </a:xfrm>
        </p:spPr>
      </p:pic>
      <p:sp>
        <p:nvSpPr>
          <p:cNvPr id="5" name="テキスト ボックス 4"/>
          <p:cNvSpPr txBox="1"/>
          <p:nvPr/>
        </p:nvSpPr>
        <p:spPr>
          <a:xfrm>
            <a:off x="2341684" y="6381476"/>
            <a:ext cx="5144966" cy="369332"/>
          </a:xfrm>
          <a:prstGeom prst="rect">
            <a:avLst/>
          </a:prstGeom>
          <a:noFill/>
        </p:spPr>
        <p:txBody>
          <a:bodyPr wrap="square" rtlCol="0">
            <a:spAutoFit/>
          </a:bodyPr>
          <a:lstStyle/>
          <a:p>
            <a:r>
              <a:rPr kumimoji="1" lang="ja-JP" altLang="en-US" dirty="0"/>
              <a:t>出典：第</a:t>
            </a:r>
            <a:r>
              <a:rPr kumimoji="1" lang="en-US" altLang="ja-JP" dirty="0"/>
              <a:t>11</a:t>
            </a:r>
            <a:r>
              <a:rPr kumimoji="1" lang="ja-JP" altLang="en-US" dirty="0"/>
              <a:t>回健康日本</a:t>
            </a:r>
            <a:r>
              <a:rPr kumimoji="1" lang="en-US" altLang="ja-JP" dirty="0"/>
              <a:t>21(</a:t>
            </a:r>
            <a:r>
              <a:rPr kumimoji="1" lang="ja-JP" altLang="en-US" dirty="0"/>
              <a:t>第二次</a:t>
            </a:r>
            <a:r>
              <a:rPr kumimoji="1" lang="en-US" altLang="ja-JP" dirty="0"/>
              <a:t>〉</a:t>
            </a:r>
            <a:r>
              <a:rPr kumimoji="1" lang="ja-JP" altLang="en-US" dirty="0"/>
              <a:t>推進専門委員会</a:t>
            </a:r>
          </a:p>
        </p:txBody>
      </p:sp>
    </p:spTree>
    <p:extLst>
      <p:ext uri="{BB962C8B-B14F-4D97-AF65-F5344CB8AC3E}">
        <p14:creationId xmlns:p14="http://schemas.microsoft.com/office/powerpoint/2010/main" val="4228881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058037" y="82676"/>
            <a:ext cx="6003251" cy="840822"/>
          </a:xfrm>
        </p:spPr>
        <p:txBody>
          <a:bodyPr>
            <a:normAutofit fontScale="90000"/>
          </a:bodyPr>
          <a:lstStyle/>
          <a:p>
            <a:r>
              <a:rPr kumimoji="1" lang="ja-JP" altLang="en-US" dirty="0"/>
              <a:t>死亡場所の構成割合の変動</a:t>
            </a:r>
            <a:br>
              <a:rPr kumimoji="1" lang="en-US" altLang="ja-JP" dirty="0"/>
            </a:br>
            <a:r>
              <a:rPr lang="ja-JP" altLang="en-US" dirty="0"/>
              <a:t>　　　　　　　　　</a:t>
            </a:r>
            <a:endParaRPr kumimoji="1" lang="ja-JP" altLang="en-US" dirty="0"/>
          </a:p>
        </p:txBody>
      </p:sp>
      <p:sp>
        <p:nvSpPr>
          <p:cNvPr id="7" name="テキスト ボックス 6"/>
          <p:cNvSpPr txBox="1"/>
          <p:nvPr/>
        </p:nvSpPr>
        <p:spPr>
          <a:xfrm>
            <a:off x="5493463" y="6458950"/>
            <a:ext cx="2753435" cy="300082"/>
          </a:xfrm>
          <a:prstGeom prst="rect">
            <a:avLst/>
          </a:prstGeom>
          <a:noFill/>
        </p:spPr>
        <p:txBody>
          <a:bodyPr wrap="square" rtlCol="0">
            <a:spAutoFit/>
          </a:bodyPr>
          <a:lstStyle/>
          <a:p>
            <a:r>
              <a:rPr lang="ja-JP" altLang="en-US" sz="1350" dirty="0"/>
              <a:t>資料</a:t>
            </a:r>
            <a:r>
              <a:rPr lang="ja-JP" altLang="en-US" sz="1350"/>
              <a:t>　政府人口</a:t>
            </a:r>
            <a:r>
              <a:rPr lang="ja-JP" altLang="en-US" sz="1350" dirty="0"/>
              <a:t>動態統計</a:t>
            </a:r>
          </a:p>
        </p:txBody>
      </p:sp>
      <p:sp>
        <p:nvSpPr>
          <p:cNvPr id="10" name="テキスト ボックス 9"/>
          <p:cNvSpPr txBox="1"/>
          <p:nvPr/>
        </p:nvSpPr>
        <p:spPr>
          <a:xfrm>
            <a:off x="7061288" y="6181344"/>
            <a:ext cx="1790612" cy="369332"/>
          </a:xfrm>
          <a:prstGeom prst="rect">
            <a:avLst/>
          </a:prstGeom>
          <a:noFill/>
        </p:spPr>
        <p:txBody>
          <a:bodyPr wrap="square" rtlCol="0">
            <a:spAutoFit/>
          </a:bodyPr>
          <a:lstStyle/>
          <a:p>
            <a:endParaRPr kumimoji="1" lang="ja-JP" altLang="en-US" dirty="0"/>
          </a:p>
        </p:txBody>
      </p:sp>
      <p:graphicFrame>
        <p:nvGraphicFramePr>
          <p:cNvPr id="8" name="グラフ 7"/>
          <p:cNvGraphicFramePr>
            <a:graphicFrameLocks/>
          </p:cNvGraphicFramePr>
          <p:nvPr>
            <p:extLst>
              <p:ext uri="{D42A27DB-BD31-4B8C-83A1-F6EECF244321}">
                <p14:modId xmlns:p14="http://schemas.microsoft.com/office/powerpoint/2010/main" val="3137823766"/>
              </p:ext>
            </p:extLst>
          </p:nvPr>
        </p:nvGraphicFramePr>
        <p:xfrm>
          <a:off x="457200" y="923498"/>
          <a:ext cx="8305800" cy="5327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789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110" y="184770"/>
            <a:ext cx="7210986" cy="718391"/>
          </a:xfrm>
        </p:spPr>
        <p:txBody>
          <a:bodyPr>
            <a:noAutofit/>
          </a:bodyPr>
          <a:lstStyle/>
          <a:p>
            <a:r>
              <a:rPr lang="en-US" altLang="ja-JP" sz="3600" dirty="0"/>
              <a:t>2017</a:t>
            </a:r>
            <a:r>
              <a:rPr lang="ja-JP" altLang="en-US" sz="3600" dirty="0"/>
              <a:t>年死亡場所（全国と鳥取）</a:t>
            </a:r>
            <a:endParaRPr kumimoji="1" lang="ja-JP" altLang="en-US" sz="3600" dirty="0"/>
          </a:p>
        </p:txBody>
      </p:sp>
      <p:graphicFrame>
        <p:nvGraphicFramePr>
          <p:cNvPr id="6" name="グラフ 5"/>
          <p:cNvGraphicFramePr>
            <a:graphicFrameLocks/>
          </p:cNvGraphicFramePr>
          <p:nvPr/>
        </p:nvGraphicFramePr>
        <p:xfrm>
          <a:off x="188843" y="2873054"/>
          <a:ext cx="8073205" cy="3734482"/>
        </p:xfrm>
        <a:graphic>
          <a:graphicData uri="http://schemas.openxmlformats.org/drawingml/2006/chart">
            <c:chart xmlns:c="http://schemas.openxmlformats.org/drawingml/2006/chart" xmlns:r="http://schemas.openxmlformats.org/officeDocument/2006/relationships" r:id="rId3"/>
          </a:graphicData>
        </a:graphic>
      </p:graphicFrame>
      <p:sp>
        <p:nvSpPr>
          <p:cNvPr id="5" name="左カーブ矢印 4"/>
          <p:cNvSpPr/>
          <p:nvPr/>
        </p:nvSpPr>
        <p:spPr>
          <a:xfrm rot="1445467">
            <a:off x="7112398" y="1868260"/>
            <a:ext cx="1090142" cy="4075925"/>
          </a:xfrm>
          <a:prstGeom prst="curvedLeftArrow">
            <a:avLst>
              <a:gd name="adj1" fmla="val 25000"/>
              <a:gd name="adj2" fmla="val 50000"/>
              <a:gd name="adj3" fmla="val 55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 name="左カーブ矢印 10"/>
          <p:cNvSpPr/>
          <p:nvPr/>
        </p:nvSpPr>
        <p:spPr>
          <a:xfrm rot="489869">
            <a:off x="7897392" y="1405415"/>
            <a:ext cx="822855" cy="2861551"/>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15" name="グラフ 14"/>
          <p:cNvGraphicFramePr>
            <a:graphicFrameLocks/>
          </p:cNvGraphicFramePr>
          <p:nvPr/>
        </p:nvGraphicFramePr>
        <p:xfrm>
          <a:off x="235615" y="1076200"/>
          <a:ext cx="7979659" cy="17989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2239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9379" y="135849"/>
            <a:ext cx="8272158" cy="943921"/>
          </a:xfrm>
        </p:spPr>
        <p:txBody>
          <a:bodyPr/>
          <a:lstStyle/>
          <a:p>
            <a:r>
              <a:rPr lang="ja-JP" altLang="en-US" b="1" dirty="0"/>
              <a:t>地域医療構想（</a:t>
            </a:r>
            <a:r>
              <a:rPr lang="en-US" altLang="ja-JP" b="1" dirty="0"/>
              <a:t>2025</a:t>
            </a:r>
            <a:r>
              <a:rPr lang="ja-JP" altLang="en-US" b="1" dirty="0"/>
              <a:t>年の必要病床数の推計）</a:t>
            </a:r>
            <a:endParaRPr kumimoji="1" lang="ja-JP" altLang="en-US" u="sng" dirty="0"/>
          </a:p>
        </p:txBody>
      </p:sp>
      <p:sp>
        <p:nvSpPr>
          <p:cNvPr id="6" name="コンテンツ プレースホルダー 5"/>
          <p:cNvSpPr>
            <a:spLocks noGrp="1"/>
          </p:cNvSpPr>
          <p:nvPr>
            <p:ph idx="1"/>
          </p:nvPr>
        </p:nvSpPr>
        <p:spPr>
          <a:xfrm>
            <a:off x="472936" y="1079770"/>
            <a:ext cx="8085044" cy="5148000"/>
          </a:xfrm>
        </p:spPr>
        <p:txBody>
          <a:bodyPr>
            <a:normAutofit/>
          </a:bodyPr>
          <a:lstStyle/>
          <a:p>
            <a:pPr marL="0" indent="0">
              <a:lnSpc>
                <a:spcPct val="100000"/>
              </a:lnSpc>
              <a:buNone/>
            </a:pPr>
            <a:r>
              <a:rPr lang="ja-JP" altLang="en-US" sz="2400" dirty="0"/>
              <a:t>★政府の社会保障制度改革推進本部医療・介護情報の活用による改革の推進に関する専門調査会</a:t>
            </a:r>
            <a:endParaRPr lang="en-US" altLang="ja-JP" sz="2400" dirty="0"/>
          </a:p>
          <a:p>
            <a:endParaRPr lang="en-US" altLang="ja-JP" sz="2800" dirty="0"/>
          </a:p>
          <a:p>
            <a:r>
              <a:rPr lang="ja-JP" altLang="en-US" sz="2800" dirty="0"/>
              <a:t>推計病床数の減少（</a:t>
            </a:r>
            <a:r>
              <a:rPr lang="en-US" altLang="ja-JP" sz="2800" dirty="0"/>
              <a:t>41</a:t>
            </a:r>
            <a:r>
              <a:rPr lang="ja-JP" altLang="en-US" sz="2800" dirty="0"/>
              <a:t>道府県）</a:t>
            </a:r>
            <a:endParaRPr lang="en-US" altLang="ja-JP" sz="2800" dirty="0"/>
          </a:p>
          <a:p>
            <a:r>
              <a:rPr lang="ja-JP" altLang="en-US" sz="2800" dirty="0"/>
              <a:t>慢性期病床・</a:t>
            </a:r>
            <a:r>
              <a:rPr lang="en-US" altLang="ja-JP" sz="2800" dirty="0"/>
              <a:t>24</a:t>
            </a:r>
            <a:r>
              <a:rPr lang="ja-JP" altLang="en-US" sz="2800" dirty="0"/>
              <a:t>万～</a:t>
            </a:r>
            <a:r>
              <a:rPr lang="en-US" altLang="ja-JP" sz="2800" dirty="0"/>
              <a:t>29</a:t>
            </a:r>
            <a:r>
              <a:rPr lang="ja-JP" altLang="en-US" sz="2800" dirty="0"/>
              <a:t>万床（２割減の推計）</a:t>
            </a:r>
            <a:endParaRPr lang="en-US" altLang="ja-JP" sz="2800" dirty="0"/>
          </a:p>
          <a:p>
            <a:r>
              <a:rPr lang="ja-JP" altLang="en-US" sz="2800" dirty="0"/>
              <a:t>高度急性期病床</a:t>
            </a:r>
            <a:r>
              <a:rPr lang="en-US" altLang="ja-JP" sz="2800" dirty="0"/>
              <a:t>13</a:t>
            </a:r>
            <a:r>
              <a:rPr lang="ja-JP" altLang="en-US" sz="2800" dirty="0"/>
              <a:t>万床、急性期病床</a:t>
            </a:r>
            <a:r>
              <a:rPr lang="en-US" altLang="ja-JP" sz="2800" dirty="0"/>
              <a:t>40</a:t>
            </a:r>
            <a:r>
              <a:rPr lang="ja-JP" altLang="en-US" sz="2800" dirty="0"/>
              <a:t>万床と、それぞれ（３割の推計）</a:t>
            </a:r>
            <a:endParaRPr lang="en-US" altLang="ja-JP" sz="2800" dirty="0"/>
          </a:p>
          <a:p>
            <a:r>
              <a:rPr lang="ja-JP" altLang="en-US" sz="2800" dirty="0"/>
              <a:t>回復期病床は</a:t>
            </a:r>
            <a:r>
              <a:rPr lang="en-US" altLang="ja-JP" sz="2800" dirty="0"/>
              <a:t>38</a:t>
            </a:r>
            <a:r>
              <a:rPr lang="ja-JP" altLang="en-US" sz="2800" dirty="0"/>
              <a:t>万床と３倍の増</a:t>
            </a:r>
            <a:endParaRPr lang="en-US" altLang="ja-JP" sz="2800" dirty="0"/>
          </a:p>
          <a:p>
            <a:pPr marL="0" indent="0">
              <a:buNone/>
            </a:pPr>
            <a:r>
              <a:rPr lang="ja-JP" altLang="en-US" sz="2800" dirty="0">
                <a:solidFill>
                  <a:schemeClr val="accent2"/>
                </a:solidFill>
              </a:rPr>
              <a:t>この割合で考えると</a:t>
            </a:r>
            <a:endParaRPr lang="en-US" altLang="ja-JP" sz="2800" dirty="0">
              <a:solidFill>
                <a:schemeClr val="accent2"/>
              </a:solidFill>
            </a:endParaRPr>
          </a:p>
          <a:p>
            <a:r>
              <a:rPr kumimoji="1" lang="ja-JP" altLang="en-US" sz="2800" dirty="0">
                <a:solidFill>
                  <a:schemeClr val="accent1">
                    <a:lumMod val="75000"/>
                  </a:schemeClr>
                </a:solidFill>
              </a:rPr>
              <a:t>鳥取県は７４００床から５８００床の</a:t>
            </a:r>
            <a:r>
              <a:rPr kumimoji="1" lang="ja-JP" altLang="en-US" sz="2800" u="sng" dirty="0">
                <a:solidFill>
                  <a:schemeClr val="accent1">
                    <a:lumMod val="75000"/>
                  </a:schemeClr>
                </a:solidFill>
              </a:rPr>
              <a:t>推計</a:t>
            </a:r>
            <a:endParaRPr kumimoji="1" lang="en-US" altLang="ja-JP" sz="2800" u="sng" dirty="0">
              <a:solidFill>
                <a:schemeClr val="accent1">
                  <a:lumMod val="75000"/>
                </a:schemeClr>
              </a:solidFill>
            </a:endParaRPr>
          </a:p>
          <a:p>
            <a:r>
              <a:rPr kumimoji="1" lang="ja-JP" altLang="en-US" sz="2800" dirty="0">
                <a:solidFill>
                  <a:schemeClr val="accent1">
                    <a:lumMod val="75000"/>
                  </a:schemeClr>
                </a:solidFill>
              </a:rPr>
              <a:t>鳥取東部地区は現状２７８０床から２２４２床の</a:t>
            </a:r>
            <a:r>
              <a:rPr kumimoji="1" lang="ja-JP" altLang="en-US" sz="2800" u="sng" dirty="0">
                <a:solidFill>
                  <a:schemeClr val="accent1">
                    <a:lumMod val="75000"/>
                  </a:schemeClr>
                </a:solidFill>
              </a:rPr>
              <a:t>推計</a:t>
            </a:r>
          </a:p>
        </p:txBody>
      </p:sp>
      <p:sp>
        <p:nvSpPr>
          <p:cNvPr id="7" name="雲形吹き出し 6"/>
          <p:cNvSpPr/>
          <p:nvPr/>
        </p:nvSpPr>
        <p:spPr>
          <a:xfrm>
            <a:off x="6631710" y="3980329"/>
            <a:ext cx="2512290" cy="1192035"/>
          </a:xfrm>
          <a:prstGeom prst="cloudCallout">
            <a:avLst>
              <a:gd name="adj1" fmla="val -46056"/>
              <a:gd name="adj2" fmla="val 7612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a:solidFill>
                  <a:srgbClr val="C00000"/>
                </a:solidFill>
              </a:rPr>
              <a:t>19.4</a:t>
            </a:r>
            <a:r>
              <a:rPr kumimoji="1" lang="ja-JP" altLang="en-US" sz="2800" dirty="0">
                <a:solidFill>
                  <a:srgbClr val="C00000"/>
                </a:solidFill>
              </a:rPr>
              <a:t>％の削減？！</a:t>
            </a:r>
          </a:p>
        </p:txBody>
      </p:sp>
    </p:spTree>
    <p:extLst>
      <p:ext uri="{BB962C8B-B14F-4D97-AF65-F5344CB8AC3E}">
        <p14:creationId xmlns:p14="http://schemas.microsoft.com/office/powerpoint/2010/main" val="173438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14550" y="0"/>
            <a:ext cx="4629150" cy="1325563"/>
          </a:xfrm>
        </p:spPr>
        <p:txBody>
          <a:bodyPr/>
          <a:lstStyle/>
          <a:p>
            <a:r>
              <a:rPr kumimoji="1" lang="ja-JP" altLang="en-US" dirty="0"/>
              <a:t>地域医療構想について</a:t>
            </a:r>
          </a:p>
        </p:txBody>
      </p:sp>
      <p:pic>
        <p:nvPicPr>
          <p:cNvPr id="4" name="コンテンツ プレースホルダー 3"/>
          <p:cNvPicPr>
            <a:picLocks noGrp="1" noChangeAspect="1"/>
          </p:cNvPicPr>
          <p:nvPr>
            <p:ph idx="1"/>
          </p:nvPr>
        </p:nvPicPr>
        <p:blipFill rotWithShape="1">
          <a:blip r:embed="rId2"/>
          <a:srcRect l="1200" t="22839" r="2601" b="4195"/>
          <a:stretch/>
        </p:blipFill>
        <p:spPr>
          <a:xfrm>
            <a:off x="170060" y="1060860"/>
            <a:ext cx="8745340" cy="5441540"/>
          </a:xfrm>
          <a:prstGeom prst="rect">
            <a:avLst/>
          </a:prstGeom>
        </p:spPr>
      </p:pic>
    </p:spTree>
    <p:extLst>
      <p:ext uri="{BB962C8B-B14F-4D97-AF65-F5344CB8AC3E}">
        <p14:creationId xmlns:p14="http://schemas.microsoft.com/office/powerpoint/2010/main" val="1026514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a:extLst>
              <a:ext uri="{FF2B5EF4-FFF2-40B4-BE49-F238E27FC236}">
                <a16:creationId xmlns:a16="http://schemas.microsoft.com/office/drawing/2014/main" id="{C0BEC2BB-3891-485A-962B-AB1B1517B3BB}"/>
              </a:ext>
            </a:extLst>
          </p:cNvPr>
          <p:cNvSpPr>
            <a:spLocks noGrp="1"/>
          </p:cNvSpPr>
          <p:nvPr>
            <p:ph type="title"/>
          </p:nvPr>
        </p:nvSpPr>
        <p:spPr>
          <a:xfrm>
            <a:off x="479936" y="143838"/>
            <a:ext cx="8470389" cy="965379"/>
          </a:xfrm>
          <a:noFill/>
        </p:spPr>
        <p:txBody>
          <a:bodyPr>
            <a:normAutofit/>
          </a:bodyPr>
          <a:lstStyle/>
          <a:p>
            <a:pPr algn="ct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鳥取県地域医療構想（平成</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月）</a:t>
            </a:r>
          </a:p>
        </p:txBody>
      </p:sp>
      <p:graphicFrame>
        <p:nvGraphicFramePr>
          <p:cNvPr id="5" name="コンテンツ プレースホルダー 4">
            <a:extLst>
              <a:ext uri="{FF2B5EF4-FFF2-40B4-BE49-F238E27FC236}">
                <a16:creationId xmlns:a16="http://schemas.microsoft.com/office/drawing/2014/main" id="{D0662CE5-C4FF-4F41-87C0-5C3D3019EC8B}"/>
              </a:ext>
            </a:extLst>
          </p:cNvPr>
          <p:cNvGraphicFramePr>
            <a:graphicFrameLocks noGrp="1"/>
          </p:cNvGraphicFramePr>
          <p:nvPr>
            <p:ph idx="1"/>
          </p:nvPr>
        </p:nvGraphicFramePr>
        <p:xfrm>
          <a:off x="253218" y="1443589"/>
          <a:ext cx="8697107" cy="2990850"/>
        </p:xfrm>
        <a:graphic>
          <a:graphicData uri="http://schemas.openxmlformats.org/drawingml/2006/table">
            <a:tbl>
              <a:tblPr firstRow="1" bandRow="1">
                <a:tableStyleId>{5940675A-B579-460E-94D1-54222C63F5DA}</a:tableStyleId>
              </a:tblPr>
              <a:tblGrid>
                <a:gridCol w="756651">
                  <a:extLst>
                    <a:ext uri="{9D8B030D-6E8A-4147-A177-3AD203B41FA5}">
                      <a16:colId xmlns:a16="http://schemas.microsoft.com/office/drawing/2014/main" val="20000"/>
                    </a:ext>
                  </a:extLst>
                </a:gridCol>
                <a:gridCol w="1811580">
                  <a:extLst>
                    <a:ext uri="{9D8B030D-6E8A-4147-A177-3AD203B41FA5}">
                      <a16:colId xmlns:a16="http://schemas.microsoft.com/office/drawing/2014/main" val="20001"/>
                    </a:ext>
                  </a:extLst>
                </a:gridCol>
                <a:gridCol w="2952267">
                  <a:extLst>
                    <a:ext uri="{9D8B030D-6E8A-4147-A177-3AD203B41FA5}">
                      <a16:colId xmlns:a16="http://schemas.microsoft.com/office/drawing/2014/main" val="20002"/>
                    </a:ext>
                  </a:extLst>
                </a:gridCol>
                <a:gridCol w="3176609">
                  <a:extLst>
                    <a:ext uri="{9D8B030D-6E8A-4147-A177-3AD203B41FA5}">
                      <a16:colId xmlns:a16="http://schemas.microsoft.com/office/drawing/2014/main" val="20003"/>
                    </a:ext>
                  </a:extLst>
                </a:gridCol>
              </a:tblGrid>
              <a:tr h="1005705">
                <a:tc>
                  <a:txBody>
                    <a:bodyP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区域</a:t>
                      </a:r>
                    </a:p>
                  </a:txBody>
                  <a:tcPr marL="91455" marR="91455" marT="45723" marB="45723" anchor="ctr">
                    <a:solidFill>
                      <a:schemeClr val="accent5">
                        <a:lumMod val="20000"/>
                        <a:lumOff val="80000"/>
                      </a:schemeClr>
                    </a:solidFill>
                  </a:tcPr>
                </a:tc>
                <a:tc>
                  <a:txBody>
                    <a:bodyP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医療機能</a:t>
                      </a:r>
                    </a:p>
                  </a:txBody>
                  <a:tcPr marL="91455" marR="91455" marT="45723" marB="45723" anchor="ctr">
                    <a:solidFill>
                      <a:schemeClr val="accent5">
                        <a:lumMod val="20000"/>
                        <a:lumOff val="80000"/>
                      </a:schemeClr>
                    </a:solidFill>
                  </a:tcPr>
                </a:tc>
                <a:tc>
                  <a:txBody>
                    <a:bodyP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将来の病床数</a:t>
                      </a: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（参考値）</a:t>
                      </a:r>
                      <a:endPar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2025</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a:t>
                      </a:r>
                      <a:endPar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55" marR="91455" marT="45723" marB="45723" anchor="ctr">
                    <a:solidFill>
                      <a:schemeClr val="accent5">
                        <a:lumMod val="20000"/>
                        <a:lumOff val="80000"/>
                      </a:schemeClr>
                    </a:solidFill>
                  </a:tcPr>
                </a:tc>
                <a:tc>
                  <a:txBody>
                    <a:bodyP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病床機能報告（</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H30.7</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p>
                  </a:txBody>
                  <a:tcPr marL="91455" marR="91455" marT="45723" marB="45723" anchor="ctr">
                    <a:solidFill>
                      <a:schemeClr val="accent5">
                        <a:lumMod val="20000"/>
                        <a:lumOff val="80000"/>
                      </a:schemeClr>
                    </a:solidFill>
                  </a:tcPr>
                </a:tc>
                <a:extLst>
                  <a:ext uri="{0D108BD9-81ED-4DB2-BD59-A6C34878D82A}">
                    <a16:rowId xmlns:a16="http://schemas.microsoft.com/office/drawing/2014/main" val="10000"/>
                  </a:ext>
                </a:extLst>
              </a:tr>
              <a:tr h="397029">
                <a:tc rowSpan="5">
                  <a:txBody>
                    <a:bodyP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東部</a:t>
                      </a:r>
                    </a:p>
                  </a:txBody>
                  <a:tcPr marL="91455" marR="91455" marT="45723" marB="45723" anchor="ctr"/>
                </a:tc>
                <a:tc>
                  <a:txBody>
                    <a:bodyP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高度急性期</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55" marR="91455" marT="45723" marB="45723" anchor="ctr"/>
                </a:tc>
                <a:tc>
                  <a:txBody>
                    <a:bodyPr/>
                    <a:lstStyle/>
                    <a:p>
                      <a:pPr algn="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218</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55" marR="91455" marT="45723" marB="45723" anchor="ctr"/>
                </a:tc>
                <a:tc>
                  <a:txBody>
                    <a:bodyPr/>
                    <a:lstStyle/>
                    <a:p>
                      <a:pPr algn="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103</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55" marR="91455" marT="45723" marB="45723" anchor="ctr"/>
                </a:tc>
                <a:extLst>
                  <a:ext uri="{0D108BD9-81ED-4DB2-BD59-A6C34878D82A}">
                    <a16:rowId xmlns:a16="http://schemas.microsoft.com/office/drawing/2014/main" val="10001"/>
                  </a:ext>
                </a:extLst>
              </a:tr>
              <a:tr h="397029">
                <a:tc vMerge="1">
                  <a:txBody>
                    <a:bodyPr/>
                    <a:lstStyle/>
                    <a:p>
                      <a:endParaRPr kumimoji="1" lang="ja-JP" altLang="en-US" sz="2000" dirty="0"/>
                    </a:p>
                  </a:txBody>
                  <a:tcPr marL="91453" marR="91453" marT="45730" marB="45730"/>
                </a:tc>
                <a:tc>
                  <a:txBody>
                    <a:bodyP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急性期</a:t>
                      </a:r>
                    </a:p>
                  </a:txBody>
                  <a:tcPr marL="91455" marR="91455" marT="45723" marB="45723" anchor="ctr"/>
                </a:tc>
                <a:tc>
                  <a:txBody>
                    <a:bodyPr/>
                    <a:lstStyle/>
                    <a:p>
                      <a:pPr algn="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740</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55" marR="91455" marT="45723" marB="45723" anchor="ctr"/>
                </a:tc>
                <a:tc>
                  <a:txBody>
                    <a:bodyPr/>
                    <a:lstStyle/>
                    <a:p>
                      <a:pPr algn="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1,235</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55" marR="91455" marT="45723" marB="45723" anchor="ctr"/>
                </a:tc>
                <a:extLst>
                  <a:ext uri="{0D108BD9-81ED-4DB2-BD59-A6C34878D82A}">
                    <a16:rowId xmlns:a16="http://schemas.microsoft.com/office/drawing/2014/main" val="10002"/>
                  </a:ext>
                </a:extLst>
              </a:tr>
              <a:tr h="397029">
                <a:tc vMerge="1">
                  <a:txBody>
                    <a:bodyPr/>
                    <a:lstStyle/>
                    <a:p>
                      <a:endParaRPr kumimoji="1" lang="ja-JP" altLang="en-US" sz="2000" dirty="0"/>
                    </a:p>
                  </a:txBody>
                  <a:tcPr marL="91453" marR="91453" marT="45730" marB="45730"/>
                </a:tc>
                <a:tc>
                  <a:txBody>
                    <a:bodyP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回復期</a:t>
                      </a:r>
                    </a:p>
                  </a:txBody>
                  <a:tcPr marL="91455" marR="91455" marT="45723" marB="45723" anchor="ctr"/>
                </a:tc>
                <a:tc>
                  <a:txBody>
                    <a:bodyPr/>
                    <a:lstStyle/>
                    <a:p>
                      <a:pPr algn="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699</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55" marR="91455" marT="45723" marB="45723" anchor="ctr"/>
                </a:tc>
                <a:tc>
                  <a:txBody>
                    <a:bodyPr/>
                    <a:lstStyle/>
                    <a:p>
                      <a:pPr algn="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378</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55" marR="91455" marT="45723" marB="45723" anchor="ctr"/>
                </a:tc>
                <a:extLst>
                  <a:ext uri="{0D108BD9-81ED-4DB2-BD59-A6C34878D82A}">
                    <a16:rowId xmlns:a16="http://schemas.microsoft.com/office/drawing/2014/main" val="10003"/>
                  </a:ext>
                </a:extLst>
              </a:tr>
              <a:tr h="397029">
                <a:tc vMerge="1">
                  <a:txBody>
                    <a:bodyPr/>
                    <a:lstStyle/>
                    <a:p>
                      <a:endParaRPr kumimoji="1" lang="ja-JP" altLang="en-US" sz="2000" dirty="0"/>
                    </a:p>
                  </a:txBody>
                  <a:tcPr marL="91453" marR="91453" marT="45730" marB="45730"/>
                </a:tc>
                <a:tc>
                  <a:txBody>
                    <a:bodyP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慢性期</a:t>
                      </a:r>
                    </a:p>
                  </a:txBody>
                  <a:tcPr marL="91455" marR="91455" marT="45723" marB="45723" anchor="ctr"/>
                </a:tc>
                <a:tc>
                  <a:txBody>
                    <a:bodyPr/>
                    <a:lstStyle/>
                    <a:p>
                      <a:pPr algn="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586</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55" marR="91455" marT="45723" marB="45723" anchor="ctr"/>
                </a:tc>
                <a:tc>
                  <a:txBody>
                    <a:bodyPr/>
                    <a:lstStyle/>
                    <a:p>
                      <a:pPr algn="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939</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55" marR="91455" marT="45723" marB="45723" anchor="ctr"/>
                </a:tc>
                <a:extLst>
                  <a:ext uri="{0D108BD9-81ED-4DB2-BD59-A6C34878D82A}">
                    <a16:rowId xmlns:a16="http://schemas.microsoft.com/office/drawing/2014/main" val="10004"/>
                  </a:ext>
                </a:extLst>
              </a:tr>
              <a:tr h="397029">
                <a:tc vMerge="1">
                  <a:txBody>
                    <a:bodyPr/>
                    <a:lstStyle/>
                    <a:p>
                      <a:endParaRPr kumimoji="1" lang="ja-JP" altLang="en-US" sz="2000" dirty="0"/>
                    </a:p>
                  </a:txBody>
                  <a:tcPr marL="91453" marR="91453" marT="45730" marB="45730"/>
                </a:tc>
                <a:tc>
                  <a:txBody>
                    <a:bodyPr/>
                    <a:lstStyle/>
                    <a:p>
                      <a:pPr algn="ct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計</a:t>
                      </a:r>
                    </a:p>
                  </a:txBody>
                  <a:tcPr marL="91455" marR="91455" marT="45723" marB="45723" anchor="ctr"/>
                </a:tc>
                <a:tc>
                  <a:txBody>
                    <a:bodyPr/>
                    <a:lstStyle/>
                    <a:p>
                      <a:pPr algn="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2,243</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55" marR="91455" marT="45723" marB="45723" anchor="ctr"/>
                </a:tc>
                <a:tc>
                  <a:txBody>
                    <a:bodyPr/>
                    <a:lstStyle/>
                    <a:p>
                      <a:pPr algn="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（無回答 </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38</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2,693</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55" marR="91455" marT="45723" marB="45723" anchor="ctr"/>
                </a:tc>
                <a:extLst>
                  <a:ext uri="{0D108BD9-81ED-4DB2-BD59-A6C34878D82A}">
                    <a16:rowId xmlns:a16="http://schemas.microsoft.com/office/drawing/2014/main" val="10005"/>
                  </a:ext>
                </a:extLst>
              </a:tr>
            </a:tbl>
          </a:graphicData>
        </a:graphic>
      </p:graphicFrame>
      <p:sp>
        <p:nvSpPr>
          <p:cNvPr id="11" name="テキスト ボックス 10">
            <a:extLst>
              <a:ext uri="{FF2B5EF4-FFF2-40B4-BE49-F238E27FC236}">
                <a16:creationId xmlns:a16="http://schemas.microsoft.com/office/drawing/2014/main" id="{F2DD283B-7522-4BF6-95E1-EB4747FE3C84}"/>
              </a:ext>
            </a:extLst>
          </p:cNvPr>
          <p:cNvSpPr txBox="1"/>
          <p:nvPr/>
        </p:nvSpPr>
        <p:spPr>
          <a:xfrm>
            <a:off x="582476" y="5695469"/>
            <a:ext cx="8265307" cy="9239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rPr>
              <a:t>　◆　約５００床程度、必要な病床数は現在より少ない。</a:t>
            </a:r>
            <a:endParaRPr kumimoji="1" lang="en-US" altLang="ja-JP" sz="18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rPr>
              <a:t>・急性期⇒回復期機能の強化　・慢性期⇒介護施設、在宅療養への移行</a:t>
            </a:r>
            <a:endParaRPr kumimoji="1" lang="en-US" altLang="ja-JP" sz="18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rPr>
              <a:t>　◆　在宅医療の需要は、５００人以上増える推計</a:t>
            </a:r>
          </a:p>
        </p:txBody>
      </p:sp>
      <p:graphicFrame>
        <p:nvGraphicFramePr>
          <p:cNvPr id="2" name="表 1">
            <a:extLst>
              <a:ext uri="{FF2B5EF4-FFF2-40B4-BE49-F238E27FC236}">
                <a16:creationId xmlns:a16="http://schemas.microsoft.com/office/drawing/2014/main" id="{1303354A-75DE-44D7-B9D5-14676532E121}"/>
              </a:ext>
            </a:extLst>
          </p:cNvPr>
          <p:cNvGraphicFramePr>
            <a:graphicFrameLocks noGrp="1"/>
          </p:cNvGraphicFramePr>
          <p:nvPr/>
        </p:nvGraphicFramePr>
        <p:xfrm>
          <a:off x="253218" y="4636223"/>
          <a:ext cx="8715376" cy="741364"/>
        </p:xfrm>
        <a:graphic>
          <a:graphicData uri="http://schemas.openxmlformats.org/drawingml/2006/table">
            <a:tbl>
              <a:tblPr firstRow="1" bandRow="1">
                <a:tableStyleId>{F5AB1C69-6EDB-4FF4-983F-18BD219EF322}</a:tableStyleId>
              </a:tblPr>
              <a:tblGrid>
                <a:gridCol w="801859">
                  <a:extLst>
                    <a:ext uri="{9D8B030D-6E8A-4147-A177-3AD203B41FA5}">
                      <a16:colId xmlns:a16="http://schemas.microsoft.com/office/drawing/2014/main" val="4076887347"/>
                    </a:ext>
                  </a:extLst>
                </a:gridCol>
                <a:gridCol w="1772529">
                  <a:extLst>
                    <a:ext uri="{9D8B030D-6E8A-4147-A177-3AD203B41FA5}">
                      <a16:colId xmlns:a16="http://schemas.microsoft.com/office/drawing/2014/main" val="4073024067"/>
                    </a:ext>
                  </a:extLst>
                </a:gridCol>
                <a:gridCol w="2954216">
                  <a:extLst>
                    <a:ext uri="{9D8B030D-6E8A-4147-A177-3AD203B41FA5}">
                      <a16:colId xmlns:a16="http://schemas.microsoft.com/office/drawing/2014/main" val="2033052068"/>
                    </a:ext>
                  </a:extLst>
                </a:gridCol>
                <a:gridCol w="3186772">
                  <a:extLst>
                    <a:ext uri="{9D8B030D-6E8A-4147-A177-3AD203B41FA5}">
                      <a16:colId xmlns:a16="http://schemas.microsoft.com/office/drawing/2014/main" val="3507442226"/>
                    </a:ext>
                  </a:extLst>
                </a:gridCol>
              </a:tblGrid>
              <a:tr h="370682">
                <a:tc>
                  <a:txBody>
                    <a:bodyPr/>
                    <a:lstStyle/>
                    <a:p>
                      <a:pPr algn="ctr"/>
                      <a:r>
                        <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　域</a:t>
                      </a:r>
                    </a:p>
                  </a:txBody>
                  <a:tcPr marL="91442" marR="91442"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医療機能</a:t>
                      </a:r>
                    </a:p>
                  </a:txBody>
                  <a:tcPr marL="91442" marR="91442"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37</a:t>
                      </a:r>
                      <a:r>
                        <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2025</a:t>
                      </a:r>
                      <a:r>
                        <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p>
                  </a:txBody>
                  <a:tcPr marL="91442" marR="91442"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p>
                  </a:txBody>
                  <a:tcPr marL="91442" marR="91442"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04141277"/>
                  </a:ext>
                </a:extLst>
              </a:tr>
              <a:tr h="370682">
                <a:tc>
                  <a:txBody>
                    <a:bodyPr/>
                    <a:lstStyle/>
                    <a:p>
                      <a:pPr algn="ct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東部</a:t>
                      </a:r>
                    </a:p>
                  </a:txBody>
                  <a:tcPr marL="91442" marR="91442"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在宅医療等</a:t>
                      </a:r>
                    </a:p>
                  </a:txBody>
                  <a:tcPr marL="91442" marR="91442"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3,380</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2,801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1442" marR="91442"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841282"/>
                  </a:ext>
                </a:extLst>
              </a:tr>
            </a:tbl>
          </a:graphicData>
        </a:graphic>
      </p:graphicFrame>
      <p:sp>
        <p:nvSpPr>
          <p:cNvPr id="8" name="テキスト ボックス 7">
            <a:extLst>
              <a:ext uri="{FF2B5EF4-FFF2-40B4-BE49-F238E27FC236}">
                <a16:creationId xmlns:a16="http://schemas.microsoft.com/office/drawing/2014/main" id="{26FBA78A-B297-4B82-B34C-C44C9B294429}"/>
              </a:ext>
            </a:extLst>
          </p:cNvPr>
          <p:cNvSpPr txBox="1"/>
          <p:nvPr/>
        </p:nvSpPr>
        <p:spPr>
          <a:xfrm>
            <a:off x="6583678" y="5405723"/>
            <a:ext cx="256032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鳥取県医療政策課ホームページより</a:t>
            </a:r>
          </a:p>
        </p:txBody>
      </p:sp>
    </p:spTree>
    <p:extLst>
      <p:ext uri="{BB962C8B-B14F-4D97-AF65-F5344CB8AC3E}">
        <p14:creationId xmlns:p14="http://schemas.microsoft.com/office/powerpoint/2010/main" val="2206601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98DC5F5-F57B-4B6E-B9CC-525C52EA1030}"/>
              </a:ext>
            </a:extLst>
          </p:cNvPr>
          <p:cNvSpPr/>
          <p:nvPr/>
        </p:nvSpPr>
        <p:spPr>
          <a:xfrm>
            <a:off x="475456" y="1682836"/>
            <a:ext cx="8180388" cy="926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1AD887EB-E380-46C7-B87C-79838DE807D1}"/>
              </a:ext>
            </a:extLst>
          </p:cNvPr>
          <p:cNvSpPr>
            <a:spLocks noGrp="1"/>
          </p:cNvSpPr>
          <p:nvPr>
            <p:ph idx="1"/>
          </p:nvPr>
        </p:nvSpPr>
        <p:spPr>
          <a:xfrm>
            <a:off x="198436" y="1304924"/>
            <a:ext cx="8747125" cy="1181100"/>
          </a:xfrm>
          <a:solidFill>
            <a:schemeClr val="accent3">
              <a:lumMod val="40000"/>
              <a:lumOff val="60000"/>
            </a:schemeClr>
          </a:solidFill>
          <a:ln>
            <a:solidFill>
              <a:schemeClr val="accent3">
                <a:lumMod val="40000"/>
                <a:lumOff val="60000"/>
              </a:schemeClr>
            </a:solidFill>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必要な医療を適切な場所で提供できる体制の整備</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希望すれば在宅で療養できる地域づくり</a:t>
            </a:r>
          </a:p>
        </p:txBody>
      </p:sp>
      <p:sp>
        <p:nvSpPr>
          <p:cNvPr id="4" name="テキスト ボックス 3">
            <a:extLst>
              <a:ext uri="{FF2B5EF4-FFF2-40B4-BE49-F238E27FC236}">
                <a16:creationId xmlns:a16="http://schemas.microsoft.com/office/drawing/2014/main" id="{E833D7E0-39D0-499D-82EC-CBF68B6558A0}"/>
              </a:ext>
            </a:extLst>
          </p:cNvPr>
          <p:cNvSpPr txBox="1"/>
          <p:nvPr/>
        </p:nvSpPr>
        <p:spPr>
          <a:xfrm>
            <a:off x="198436" y="2633039"/>
            <a:ext cx="8747125" cy="3847207"/>
          </a:xfrm>
          <a:prstGeom prst="rect">
            <a:avLst/>
          </a:prstGeom>
          <a:ln>
            <a:solidFill>
              <a:schemeClr val="accent3">
                <a:lumMod val="40000"/>
                <a:lumOff val="6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marL="514350" indent="-514350">
              <a:buFont typeface="Wingdings" panose="05000000000000000000" pitchFamily="2" charset="2"/>
              <a:buChar char="u"/>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病床機能分化および連携推進</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marL="971550" lvl="1" indent="-514350">
              <a:buFont typeface="Arial" panose="020B0604020202020204" pitchFamily="34" charset="0"/>
              <a:buChar char="•"/>
              <a:defRPr/>
            </a:pPr>
            <a:r>
              <a:rPr lang="ja-JP" altLang="en-US" sz="2000" dirty="0">
                <a:solidFill>
                  <a:prstClr val="black"/>
                </a:solidFill>
                <a:latin typeface="ＭＳ Ｐゴシック" panose="020B0600070205080204" pitchFamily="50" charset="-128"/>
                <a:ea typeface="ＭＳ Ｐゴシック" panose="020B0600070205080204" pitchFamily="50" charset="-128"/>
              </a:rPr>
              <a:t>医療機関の機能分担、患者の地域移行</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971550" lvl="1" indent="-514350">
              <a:buFont typeface="Arial" panose="020B0604020202020204" pitchFamily="34" charset="0"/>
              <a:buChar char="•"/>
              <a:defRPr/>
            </a:pPr>
            <a:r>
              <a:rPr lang="en-US" altLang="ja-JP" sz="2000" dirty="0">
                <a:solidFill>
                  <a:prstClr val="black"/>
                </a:solidFill>
                <a:latin typeface="ＭＳ Ｐゴシック" panose="020B0600070205080204" pitchFamily="50" charset="-128"/>
                <a:ea typeface="ＭＳ Ｐゴシック" panose="020B0600070205080204" pitchFamily="50" charset="-128"/>
              </a:rPr>
              <a:t>ICT</a:t>
            </a:r>
            <a:r>
              <a:rPr lang="ja-JP" altLang="en-US" sz="2000" dirty="0">
                <a:solidFill>
                  <a:prstClr val="black"/>
                </a:solidFill>
                <a:latin typeface="ＭＳ Ｐゴシック" panose="020B0600070205080204" pitchFamily="50" charset="-128"/>
                <a:ea typeface="ＭＳ Ｐゴシック" panose="020B0600070205080204" pitchFamily="50" charset="-128"/>
              </a:rPr>
              <a:t>を活用した医療連携</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514350" indent="-514350">
              <a:buFont typeface="Wingdings" panose="05000000000000000000" pitchFamily="2" charset="2"/>
              <a:buChar char="u"/>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在宅医療・介護の推進</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marL="971550" lvl="1" indent="-514350">
              <a:buFont typeface="Arial" panose="020B0604020202020204" pitchFamily="34" charset="0"/>
              <a:buChar char="•"/>
              <a:defRPr/>
            </a:pPr>
            <a:r>
              <a:rPr lang="ja-JP" altLang="en-US" sz="2000" dirty="0">
                <a:solidFill>
                  <a:prstClr val="black"/>
                </a:solidFill>
                <a:latin typeface="ＭＳ Ｐゴシック" panose="020B0600070205080204" pitchFamily="50" charset="-128"/>
                <a:ea typeface="ＭＳ Ｐゴシック" panose="020B0600070205080204" pitchFamily="50" charset="-128"/>
              </a:rPr>
              <a:t>在宅医療、在宅歯科医療の連携拠点活動</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971550" lvl="1" indent="-514350">
              <a:buFont typeface="Arial" panose="020B0604020202020204" pitchFamily="34" charset="0"/>
              <a:buChar char="•"/>
              <a:defRPr/>
            </a:pPr>
            <a:r>
              <a:rPr lang="ja-JP" altLang="en-US" sz="2000" dirty="0">
                <a:solidFill>
                  <a:prstClr val="black"/>
                </a:solidFill>
                <a:latin typeface="ＭＳ Ｐゴシック" panose="020B0600070205080204" pitchFamily="50" charset="-128"/>
                <a:ea typeface="ＭＳ Ｐゴシック" panose="020B0600070205080204" pitchFamily="50" charset="-128"/>
              </a:rPr>
              <a:t>訪問看護の充実</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971550" lvl="1" indent="-514350">
              <a:buFont typeface="Arial" panose="020B0604020202020204" pitchFamily="34" charset="0"/>
              <a:buChar char="•"/>
              <a:defRPr/>
            </a:pPr>
            <a:r>
              <a:rPr lang="ja-JP" altLang="en-US" sz="2000" dirty="0">
                <a:solidFill>
                  <a:prstClr val="black"/>
                </a:solidFill>
                <a:latin typeface="ＭＳ Ｐゴシック" panose="020B0600070205080204" pitchFamily="50" charset="-128"/>
                <a:ea typeface="ＭＳ Ｐゴシック" panose="020B0600070205080204" pitchFamily="50" charset="-128"/>
              </a:rPr>
              <a:t>多職種連携、在宅医療の人材育成</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971550" lvl="1" indent="-514350">
              <a:buFont typeface="Arial" panose="020B0604020202020204" pitchFamily="34" charset="0"/>
              <a:buChar char="•"/>
              <a:defRPr/>
            </a:pPr>
            <a:r>
              <a:rPr lang="ja-JP" altLang="en-US" sz="2000" dirty="0">
                <a:solidFill>
                  <a:prstClr val="black"/>
                </a:solidFill>
                <a:latin typeface="ＭＳ Ｐゴシック" panose="020B0600070205080204" pitchFamily="50" charset="-128"/>
                <a:ea typeface="ＭＳ Ｐゴシック" panose="020B0600070205080204" pitchFamily="50" charset="-128"/>
              </a:rPr>
              <a:t>医療・介護連携の推進</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514350" indent="-514350">
              <a:buFont typeface="Wingdings" panose="05000000000000000000" pitchFamily="2" charset="2"/>
              <a:buChar char="u"/>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医療従事者等の養成・確保</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marL="971550" lvl="1" indent="-514350">
              <a:buFont typeface="Arial" panose="020B0604020202020204" pitchFamily="34" charset="0"/>
              <a:buChar char="•"/>
              <a:defRPr/>
            </a:pPr>
            <a:r>
              <a:rPr lang="ja-JP" altLang="en-US" sz="2000" dirty="0">
                <a:solidFill>
                  <a:prstClr val="black"/>
                </a:solidFill>
                <a:latin typeface="ＭＳ Ｐゴシック" panose="020B0600070205080204" pitchFamily="50" charset="-128"/>
                <a:ea typeface="ＭＳ Ｐゴシック" panose="020B0600070205080204" pitchFamily="50" charset="-128"/>
              </a:rPr>
              <a:t>医療・介護人材の養成・確保</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971550" lvl="1" indent="-514350">
              <a:buFont typeface="Arial" panose="020B0604020202020204" pitchFamily="34" charset="0"/>
              <a:buChar char="•"/>
              <a:defRPr/>
            </a:pPr>
            <a:r>
              <a:rPr lang="ja-JP" altLang="en-US" sz="2000" dirty="0">
                <a:solidFill>
                  <a:prstClr val="black"/>
                </a:solidFill>
                <a:latin typeface="ＭＳ Ｐゴシック" panose="020B0600070205080204" pitchFamily="50" charset="-128"/>
                <a:ea typeface="ＭＳ Ｐゴシック" panose="020B0600070205080204" pitchFamily="50" charset="-128"/>
              </a:rPr>
              <a:t>医療従事者の勤務環境の改善</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p:txBody>
      </p:sp>
      <p:sp>
        <p:nvSpPr>
          <p:cNvPr id="6" name="タイトル 1"/>
          <p:cNvSpPr>
            <a:spLocks noGrp="1"/>
          </p:cNvSpPr>
          <p:nvPr>
            <p:ph type="title"/>
          </p:nvPr>
        </p:nvSpPr>
        <p:spPr>
          <a:xfrm>
            <a:off x="309561" y="189705"/>
            <a:ext cx="8504239" cy="1016879"/>
          </a:xfrm>
        </p:spPr>
        <p:txBody>
          <a:bodyPr>
            <a:norm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鳥取県地域医療構想</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dirty="0"/>
          </a:p>
        </p:txBody>
      </p:sp>
    </p:spTree>
    <p:extLst>
      <p:ext uri="{BB962C8B-B14F-4D97-AF65-F5344CB8AC3E}">
        <p14:creationId xmlns:p14="http://schemas.microsoft.com/office/powerpoint/2010/main" val="62912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78585" y="-6968"/>
            <a:ext cx="1678402" cy="720000"/>
          </a:xfrm>
        </p:spPr>
        <p:txBody>
          <a:bodyPr>
            <a:normAutofit/>
          </a:bodyPr>
          <a:lstStyle/>
          <a:p>
            <a:r>
              <a:rPr kumimoji="1" lang="ja-JP" altLang="en-US" dirty="0">
                <a:solidFill>
                  <a:schemeClr val="accent5">
                    <a:lumMod val="75000"/>
                  </a:schemeClr>
                </a:solidFill>
              </a:rPr>
              <a:t>鳥取市</a:t>
            </a:r>
          </a:p>
        </p:txBody>
      </p:sp>
      <p:sp>
        <p:nvSpPr>
          <p:cNvPr id="3" name="テキスト プレースホルダー 2"/>
          <p:cNvSpPr>
            <a:spLocks noGrp="1"/>
          </p:cNvSpPr>
          <p:nvPr>
            <p:ph type="body" idx="1"/>
          </p:nvPr>
        </p:nvSpPr>
        <p:spPr>
          <a:xfrm>
            <a:off x="4752521" y="525477"/>
            <a:ext cx="3908077" cy="650215"/>
          </a:xfrm>
        </p:spPr>
        <p:txBody>
          <a:bodyPr>
            <a:noAutofit/>
          </a:bodyPr>
          <a:lstStyle/>
          <a:p>
            <a:r>
              <a:rPr lang="ja-JP" altLang="en-US" sz="2000" dirty="0"/>
              <a:t>要介護</a:t>
            </a:r>
            <a:r>
              <a:rPr lang="en-US" altLang="ja-JP" sz="2000" dirty="0"/>
              <a:t>(</a:t>
            </a:r>
            <a:r>
              <a:rPr lang="ja-JP" altLang="en-US" sz="2000" dirty="0"/>
              <a:t>要支援</a:t>
            </a:r>
            <a:r>
              <a:rPr lang="en-US" altLang="ja-JP" sz="2000" dirty="0"/>
              <a:t>)</a:t>
            </a:r>
            <a:r>
              <a:rPr lang="ja-JP" altLang="en-US" sz="2000" dirty="0"/>
              <a:t>者数の将来推計</a:t>
            </a:r>
          </a:p>
        </p:txBody>
      </p:sp>
      <p:sp>
        <p:nvSpPr>
          <p:cNvPr id="5" name="テキスト プレースホルダー 4"/>
          <p:cNvSpPr>
            <a:spLocks noGrp="1"/>
          </p:cNvSpPr>
          <p:nvPr>
            <p:ph type="body" sz="quarter" idx="3"/>
          </p:nvPr>
        </p:nvSpPr>
        <p:spPr>
          <a:xfrm>
            <a:off x="737890" y="779388"/>
            <a:ext cx="3734816" cy="601112"/>
          </a:xfrm>
        </p:spPr>
        <p:txBody>
          <a:bodyPr>
            <a:normAutofit fontScale="32500" lnSpcReduction="20000"/>
          </a:bodyPr>
          <a:lstStyle/>
          <a:p>
            <a:r>
              <a:rPr lang="ja-JP" altLang="en-US" sz="6200" dirty="0"/>
              <a:t>年齢層別将来推計人口</a:t>
            </a:r>
            <a:endParaRPr lang="en-US" altLang="ja-JP" sz="6200" dirty="0"/>
          </a:p>
          <a:p>
            <a:r>
              <a:rPr lang="ja-JP" altLang="en-US" sz="3700" dirty="0"/>
              <a:t>（２０１５年のみ国政調査による実績）</a:t>
            </a:r>
          </a:p>
        </p:txBody>
      </p:sp>
      <p:sp>
        <p:nvSpPr>
          <p:cNvPr id="9" name="テキスト ボックス 8"/>
          <p:cNvSpPr txBox="1"/>
          <p:nvPr/>
        </p:nvSpPr>
        <p:spPr>
          <a:xfrm>
            <a:off x="198784" y="1242000"/>
            <a:ext cx="4373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人</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11" name="コンテンツ プレースホルダー 10">
            <a:extLst>
              <a:ext uri="{FF2B5EF4-FFF2-40B4-BE49-F238E27FC236}">
                <a16:creationId xmlns:a16="http://schemas.microsoft.com/office/drawing/2014/main" id="{00000000-0008-0000-0100-000004000000}"/>
              </a:ext>
            </a:extLst>
          </p:cNvPr>
          <p:cNvGraphicFramePr>
            <a:graphicFrameLocks noGrp="1"/>
          </p:cNvGraphicFramePr>
          <p:nvPr>
            <p:ph sz="half" idx="2"/>
            <p:extLst>
              <p:ext uri="{D42A27DB-BD31-4B8C-83A1-F6EECF244321}">
                <p14:modId xmlns:p14="http://schemas.microsoft.com/office/powerpoint/2010/main" val="1552308918"/>
              </p:ext>
            </p:extLst>
          </p:nvPr>
        </p:nvGraphicFramePr>
        <p:xfrm>
          <a:off x="-3909" y="1518999"/>
          <a:ext cx="414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a:extLst>
              <a:ext uri="{FF2B5EF4-FFF2-40B4-BE49-F238E27FC236}">
                <a16:creationId xmlns:a16="http://schemas.microsoft.com/office/drawing/2014/main" id="{63E4AFA8-E275-43FB-9066-707E74F4B34B}"/>
              </a:ext>
            </a:extLst>
          </p:cNvPr>
          <p:cNvSpPr txBox="1"/>
          <p:nvPr/>
        </p:nvSpPr>
        <p:spPr>
          <a:xfrm>
            <a:off x="4693758" y="5528987"/>
            <a:ext cx="4229593" cy="507831"/>
          </a:xfrm>
          <a:prstGeom prst="rect">
            <a:avLst/>
          </a:prstGeom>
          <a:noFill/>
        </p:spPr>
        <p:txBody>
          <a:bodyPr wrap="square" rtlCol="0">
            <a:spAutoFit/>
          </a:bodyPr>
          <a:lstStyle/>
          <a:p>
            <a:r>
              <a:rPr kumimoji="1" lang="ja-JP" altLang="en-US" sz="900" dirty="0"/>
              <a:t>出所</a:t>
            </a:r>
            <a:r>
              <a:rPr lang="ja-JP" altLang="en-US" sz="900" dirty="0"/>
              <a:t>：</a:t>
            </a:r>
            <a:r>
              <a:rPr kumimoji="1" lang="ja-JP" altLang="en-US" sz="900" dirty="0"/>
              <a:t>実績値は「介護事業状況報告」（厚生労働省、２０１９年４月）。推計値は「全国　　　　　　　</a:t>
            </a:r>
            <a:endParaRPr kumimoji="1" lang="en-US" altLang="ja-JP" sz="900" dirty="0"/>
          </a:p>
          <a:p>
            <a:r>
              <a:rPr lang="ja-JP" altLang="en-US" sz="900" dirty="0"/>
              <a:t>　　  　</a:t>
            </a:r>
            <a:r>
              <a:rPr kumimoji="1" lang="ja-JP" altLang="en-US" sz="900" dirty="0"/>
              <a:t>又は都道府県の男女・年齢階層別要介護度別平均認定率」を当域内人口構成</a:t>
            </a:r>
            <a:endParaRPr kumimoji="1" lang="en-US" altLang="ja-JP" sz="900" dirty="0"/>
          </a:p>
          <a:p>
            <a:r>
              <a:rPr lang="en-US" altLang="ja-JP" sz="900" dirty="0"/>
              <a:t>          </a:t>
            </a:r>
            <a:r>
              <a:rPr kumimoji="1" lang="ja-JP" altLang="en-US" sz="900" dirty="0"/>
              <a:t>に当てはめて</a:t>
            </a:r>
            <a:r>
              <a:rPr kumimoji="1" lang="en-US" altLang="ja-JP" sz="900" dirty="0"/>
              <a:t>GD</a:t>
            </a:r>
            <a:r>
              <a:rPr kumimoji="1" lang="ja-JP" altLang="en-US" sz="900" dirty="0"/>
              <a:t> </a:t>
            </a:r>
            <a:r>
              <a:rPr kumimoji="1" lang="en-US" altLang="ja-JP" sz="900" dirty="0"/>
              <a:t>Freak</a:t>
            </a:r>
            <a:r>
              <a:rPr kumimoji="1" lang="ja-JP" altLang="en-US" sz="900" dirty="0"/>
              <a:t>が算出　</a:t>
            </a:r>
          </a:p>
        </p:txBody>
      </p:sp>
      <p:sp>
        <p:nvSpPr>
          <p:cNvPr id="19" name="フローチャート: 処理 18">
            <a:extLst>
              <a:ext uri="{FF2B5EF4-FFF2-40B4-BE49-F238E27FC236}">
                <a16:creationId xmlns:a16="http://schemas.microsoft.com/office/drawing/2014/main" id="{F32159F5-4AC3-4676-873F-4324214960E8}"/>
              </a:ext>
            </a:extLst>
          </p:cNvPr>
          <p:cNvSpPr/>
          <p:nvPr/>
        </p:nvSpPr>
        <p:spPr>
          <a:xfrm>
            <a:off x="5001401" y="1891307"/>
            <a:ext cx="108000" cy="108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処理 19">
            <a:extLst>
              <a:ext uri="{FF2B5EF4-FFF2-40B4-BE49-F238E27FC236}">
                <a16:creationId xmlns:a16="http://schemas.microsoft.com/office/drawing/2014/main" id="{F4B6EC14-CD3F-4112-B52D-5707F35BBB1D}"/>
              </a:ext>
            </a:extLst>
          </p:cNvPr>
          <p:cNvSpPr/>
          <p:nvPr/>
        </p:nvSpPr>
        <p:spPr>
          <a:xfrm>
            <a:off x="5518523" y="1892996"/>
            <a:ext cx="108000" cy="108000"/>
          </a:xfrm>
          <a:prstGeom prst="flowChart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処理 20">
            <a:extLst>
              <a:ext uri="{FF2B5EF4-FFF2-40B4-BE49-F238E27FC236}">
                <a16:creationId xmlns:a16="http://schemas.microsoft.com/office/drawing/2014/main" id="{D174D688-2DD9-4365-96DE-95FC0EC1B72E}"/>
              </a:ext>
            </a:extLst>
          </p:cNvPr>
          <p:cNvSpPr/>
          <p:nvPr/>
        </p:nvSpPr>
        <p:spPr>
          <a:xfrm>
            <a:off x="6035645" y="1891307"/>
            <a:ext cx="108000" cy="108000"/>
          </a:xfrm>
          <a:prstGeom prst="flowChartProcess">
            <a:avLst/>
          </a:prstGeom>
          <a:solidFill>
            <a:srgbClr val="FEF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処理 21">
            <a:extLst>
              <a:ext uri="{FF2B5EF4-FFF2-40B4-BE49-F238E27FC236}">
                <a16:creationId xmlns:a16="http://schemas.microsoft.com/office/drawing/2014/main" id="{895D9349-15EA-46A9-ABC3-43D540936700}"/>
              </a:ext>
            </a:extLst>
          </p:cNvPr>
          <p:cNvSpPr/>
          <p:nvPr/>
        </p:nvSpPr>
        <p:spPr>
          <a:xfrm>
            <a:off x="5547382" y="2654265"/>
            <a:ext cx="72000" cy="72000"/>
          </a:xfrm>
          <a:prstGeom prst="flowChartProcess">
            <a:avLst/>
          </a:prstGeom>
          <a:solidFill>
            <a:srgbClr val="FEEEE2">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処理 22">
            <a:extLst>
              <a:ext uri="{FF2B5EF4-FFF2-40B4-BE49-F238E27FC236}">
                <a16:creationId xmlns:a16="http://schemas.microsoft.com/office/drawing/2014/main" id="{BD478A37-4332-4447-9AC8-C2D7C3B42E80}"/>
              </a:ext>
            </a:extLst>
          </p:cNvPr>
          <p:cNvSpPr/>
          <p:nvPr/>
        </p:nvSpPr>
        <p:spPr>
          <a:xfrm>
            <a:off x="6554408" y="1891307"/>
            <a:ext cx="108000" cy="108000"/>
          </a:xfrm>
          <a:prstGeom prst="flowChartProcess">
            <a:avLst/>
          </a:prstGeom>
          <a:solidFill>
            <a:srgbClr val="F3D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処理 23">
            <a:extLst>
              <a:ext uri="{FF2B5EF4-FFF2-40B4-BE49-F238E27FC236}">
                <a16:creationId xmlns:a16="http://schemas.microsoft.com/office/drawing/2014/main" id="{2A6FA3A2-47DB-4B23-9E53-3C4514E08C47}"/>
              </a:ext>
            </a:extLst>
          </p:cNvPr>
          <p:cNvSpPr/>
          <p:nvPr/>
        </p:nvSpPr>
        <p:spPr>
          <a:xfrm>
            <a:off x="7567131" y="1882071"/>
            <a:ext cx="108000" cy="108000"/>
          </a:xfrm>
          <a:prstGeom prst="flowChartProcess">
            <a:avLst/>
          </a:prstGeom>
          <a:solidFill>
            <a:srgbClr val="D5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処理 24">
            <a:extLst>
              <a:ext uri="{FF2B5EF4-FFF2-40B4-BE49-F238E27FC236}">
                <a16:creationId xmlns:a16="http://schemas.microsoft.com/office/drawing/2014/main" id="{CAC83B21-D26D-49D3-9FA5-3AC1498C6976}"/>
              </a:ext>
            </a:extLst>
          </p:cNvPr>
          <p:cNvSpPr/>
          <p:nvPr/>
        </p:nvSpPr>
        <p:spPr>
          <a:xfrm>
            <a:off x="7059172" y="1884704"/>
            <a:ext cx="108000" cy="108000"/>
          </a:xfrm>
          <a:prstGeom prst="flowChartProcess">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処理 28">
            <a:extLst>
              <a:ext uri="{FF2B5EF4-FFF2-40B4-BE49-F238E27FC236}">
                <a16:creationId xmlns:a16="http://schemas.microsoft.com/office/drawing/2014/main" id="{8AA69F9E-7804-4000-903D-B03D01568AEF}"/>
              </a:ext>
            </a:extLst>
          </p:cNvPr>
          <p:cNvSpPr/>
          <p:nvPr/>
        </p:nvSpPr>
        <p:spPr>
          <a:xfrm>
            <a:off x="8057231" y="1882071"/>
            <a:ext cx="108000" cy="1080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ローチャート: 処理 25">
            <a:extLst>
              <a:ext uri="{FF2B5EF4-FFF2-40B4-BE49-F238E27FC236}">
                <a16:creationId xmlns:a16="http://schemas.microsoft.com/office/drawing/2014/main" id="{61021C76-7B23-46C0-B62A-08F4A701F33A}"/>
              </a:ext>
            </a:extLst>
          </p:cNvPr>
          <p:cNvSpPr/>
          <p:nvPr/>
        </p:nvSpPr>
        <p:spPr>
          <a:xfrm>
            <a:off x="4980097" y="1890616"/>
            <a:ext cx="108000" cy="1080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処理 29">
            <a:extLst>
              <a:ext uri="{FF2B5EF4-FFF2-40B4-BE49-F238E27FC236}">
                <a16:creationId xmlns:a16="http://schemas.microsoft.com/office/drawing/2014/main" id="{04126EA9-7A15-460D-BA06-724DB9A4A24B}"/>
              </a:ext>
            </a:extLst>
          </p:cNvPr>
          <p:cNvSpPr/>
          <p:nvPr/>
        </p:nvSpPr>
        <p:spPr>
          <a:xfrm>
            <a:off x="6014341" y="1890616"/>
            <a:ext cx="108000" cy="108000"/>
          </a:xfrm>
          <a:prstGeom prst="flowChartProcess">
            <a:avLst/>
          </a:prstGeom>
          <a:solidFill>
            <a:srgbClr val="FEF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処理 30">
            <a:extLst>
              <a:ext uri="{FF2B5EF4-FFF2-40B4-BE49-F238E27FC236}">
                <a16:creationId xmlns:a16="http://schemas.microsoft.com/office/drawing/2014/main" id="{A9EF91AB-82ED-4F08-8403-5B9A80DEF1C7}"/>
              </a:ext>
            </a:extLst>
          </p:cNvPr>
          <p:cNvSpPr/>
          <p:nvPr/>
        </p:nvSpPr>
        <p:spPr>
          <a:xfrm>
            <a:off x="6552766" y="1890616"/>
            <a:ext cx="88337" cy="108000"/>
          </a:xfrm>
          <a:prstGeom prst="flowChartProcess">
            <a:avLst/>
          </a:prstGeom>
          <a:solidFill>
            <a:srgbClr val="F3D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ローチャート: 処理 32">
            <a:extLst>
              <a:ext uri="{FF2B5EF4-FFF2-40B4-BE49-F238E27FC236}">
                <a16:creationId xmlns:a16="http://schemas.microsoft.com/office/drawing/2014/main" id="{12266843-F7EB-4F7E-9272-7A4BA12649B6}"/>
              </a:ext>
            </a:extLst>
          </p:cNvPr>
          <p:cNvSpPr/>
          <p:nvPr/>
        </p:nvSpPr>
        <p:spPr>
          <a:xfrm>
            <a:off x="7545827" y="1881380"/>
            <a:ext cx="108000" cy="108000"/>
          </a:xfrm>
          <a:prstGeom prst="flowChartProcess">
            <a:avLst/>
          </a:prstGeom>
          <a:solidFill>
            <a:srgbClr val="D5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ローチャート: 処理 33">
            <a:extLst>
              <a:ext uri="{FF2B5EF4-FFF2-40B4-BE49-F238E27FC236}">
                <a16:creationId xmlns:a16="http://schemas.microsoft.com/office/drawing/2014/main" id="{E18328FE-A07E-45E2-AFD9-47B46DDCC9FC}"/>
              </a:ext>
            </a:extLst>
          </p:cNvPr>
          <p:cNvSpPr/>
          <p:nvPr/>
        </p:nvSpPr>
        <p:spPr>
          <a:xfrm>
            <a:off x="7037868" y="1884013"/>
            <a:ext cx="108000" cy="108000"/>
          </a:xfrm>
          <a:prstGeom prst="flowChartProcess">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ローチャート: 処理 34">
            <a:extLst>
              <a:ext uri="{FF2B5EF4-FFF2-40B4-BE49-F238E27FC236}">
                <a16:creationId xmlns:a16="http://schemas.microsoft.com/office/drawing/2014/main" id="{4364CB8B-7E38-480C-8654-CEF87AF3963D}"/>
              </a:ext>
            </a:extLst>
          </p:cNvPr>
          <p:cNvSpPr/>
          <p:nvPr/>
        </p:nvSpPr>
        <p:spPr>
          <a:xfrm>
            <a:off x="8032482" y="1881380"/>
            <a:ext cx="108000" cy="1080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F62DB6D8-A516-4FC3-867A-477D92298B4C}"/>
              </a:ext>
            </a:extLst>
          </p:cNvPr>
          <p:cNvPicPr>
            <a:picLocks noChangeAspect="1"/>
          </p:cNvPicPr>
          <p:nvPr/>
        </p:nvPicPr>
        <p:blipFill rotWithShape="1">
          <a:blip r:embed="rId4">
            <a:extLst>
              <a:ext uri="{28A0092B-C50C-407E-A947-70E740481C1C}">
                <a14:useLocalDpi xmlns:a14="http://schemas.microsoft.com/office/drawing/2010/main" val="0"/>
              </a:ext>
            </a:extLst>
          </a:blip>
          <a:srcRect l="1" t="13339" r="845"/>
          <a:stretch/>
        </p:blipFill>
        <p:spPr>
          <a:xfrm>
            <a:off x="4472706" y="1764462"/>
            <a:ext cx="4467709" cy="4977939"/>
          </a:xfrm>
          <a:prstGeom prst="rect">
            <a:avLst/>
          </a:prstGeom>
        </p:spPr>
      </p:pic>
      <p:pic>
        <p:nvPicPr>
          <p:cNvPr id="32" name="図 31">
            <a:extLst>
              <a:ext uri="{FF2B5EF4-FFF2-40B4-BE49-F238E27FC236}">
                <a16:creationId xmlns:a16="http://schemas.microsoft.com/office/drawing/2014/main" id="{64C5101A-8631-4866-AE24-4308D4C4956E}"/>
              </a:ext>
            </a:extLst>
          </p:cNvPr>
          <p:cNvPicPr>
            <a:picLocks noChangeAspect="1"/>
          </p:cNvPicPr>
          <p:nvPr/>
        </p:nvPicPr>
        <p:blipFill>
          <a:blip r:embed="rId5"/>
          <a:stretch>
            <a:fillRect/>
          </a:stretch>
        </p:blipFill>
        <p:spPr>
          <a:xfrm>
            <a:off x="5071737" y="5300643"/>
            <a:ext cx="3932261" cy="231668"/>
          </a:xfrm>
          <a:prstGeom prst="rect">
            <a:avLst/>
          </a:prstGeom>
        </p:spPr>
      </p:pic>
    </p:spTree>
    <p:extLst>
      <p:ext uri="{BB962C8B-B14F-4D97-AF65-F5344CB8AC3E}">
        <p14:creationId xmlns:p14="http://schemas.microsoft.com/office/powerpoint/2010/main" val="402335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78585" y="-6968"/>
            <a:ext cx="1678402" cy="720000"/>
          </a:xfrm>
        </p:spPr>
        <p:txBody>
          <a:bodyPr>
            <a:normAutofit/>
          </a:bodyPr>
          <a:lstStyle/>
          <a:p>
            <a:r>
              <a:rPr kumimoji="1" lang="ja-JP" altLang="en-US" dirty="0">
                <a:solidFill>
                  <a:schemeClr val="accent5">
                    <a:lumMod val="75000"/>
                  </a:schemeClr>
                </a:solidFill>
              </a:rPr>
              <a:t>岩美町</a:t>
            </a:r>
          </a:p>
        </p:txBody>
      </p:sp>
      <p:sp>
        <p:nvSpPr>
          <p:cNvPr id="3" name="テキスト プレースホルダー 2"/>
          <p:cNvSpPr>
            <a:spLocks noGrp="1"/>
          </p:cNvSpPr>
          <p:nvPr>
            <p:ph type="body" idx="1"/>
          </p:nvPr>
        </p:nvSpPr>
        <p:spPr>
          <a:xfrm>
            <a:off x="5351860" y="576016"/>
            <a:ext cx="3449240" cy="540000"/>
          </a:xfrm>
        </p:spPr>
        <p:txBody>
          <a:bodyPr>
            <a:normAutofit/>
          </a:bodyPr>
          <a:lstStyle/>
          <a:p>
            <a:r>
              <a:rPr lang="ja-JP" altLang="en-US" sz="2000" dirty="0"/>
              <a:t>要介護認定数と今後の推計</a:t>
            </a:r>
          </a:p>
        </p:txBody>
      </p:sp>
      <p:sp>
        <p:nvSpPr>
          <p:cNvPr id="9" name="テキスト ボックス 8"/>
          <p:cNvSpPr txBox="1"/>
          <p:nvPr/>
        </p:nvSpPr>
        <p:spPr>
          <a:xfrm>
            <a:off x="198784" y="1242000"/>
            <a:ext cx="4373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人</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12" name="コンテンツ プレースホルダー 11">
            <a:extLst>
              <a:ext uri="{FF2B5EF4-FFF2-40B4-BE49-F238E27FC236}">
                <a16:creationId xmlns:a16="http://schemas.microsoft.com/office/drawing/2014/main" id="{00000000-0008-0000-0100-000003000000}"/>
              </a:ext>
            </a:extLst>
          </p:cNvPr>
          <p:cNvGraphicFramePr>
            <a:graphicFrameLocks noGrp="1"/>
          </p:cNvGraphicFramePr>
          <p:nvPr>
            <p:ph sz="half" idx="2"/>
            <p:extLst>
              <p:ext uri="{D42A27DB-BD31-4B8C-83A1-F6EECF244321}">
                <p14:modId xmlns:p14="http://schemas.microsoft.com/office/powerpoint/2010/main" val="1445636033"/>
              </p:ext>
            </p:extLst>
          </p:nvPr>
        </p:nvGraphicFramePr>
        <p:xfrm>
          <a:off x="221668" y="1509663"/>
          <a:ext cx="414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コンテンツ プレースホルダー 9">
            <a:extLst>
              <a:ext uri="{FF2B5EF4-FFF2-40B4-BE49-F238E27FC236}">
                <a16:creationId xmlns:a16="http://schemas.microsoft.com/office/drawing/2014/main" id="{8C76FFC7-5664-46E0-85D2-9690C5ABF98A}"/>
              </a:ext>
            </a:extLst>
          </p:cNvPr>
          <p:cNvSpPr>
            <a:spLocks noGrp="1"/>
          </p:cNvSpPr>
          <p:nvPr>
            <p:ph sz="quarter" idx="4"/>
          </p:nvPr>
        </p:nvSpPr>
        <p:spPr/>
        <p:txBody>
          <a:bodyPr/>
          <a:lstStyle/>
          <a:p>
            <a:endParaRPr lang="ja-JP" altLang="en-US"/>
          </a:p>
        </p:txBody>
      </p:sp>
      <p:pic>
        <p:nvPicPr>
          <p:cNvPr id="11" name="図 10">
            <a:extLst>
              <a:ext uri="{FF2B5EF4-FFF2-40B4-BE49-F238E27FC236}">
                <a16:creationId xmlns:a16="http://schemas.microsoft.com/office/drawing/2014/main" id="{D6975600-3BA5-4284-806C-8FC0B72815C6}"/>
              </a:ext>
            </a:extLst>
          </p:cNvPr>
          <p:cNvPicPr>
            <a:picLocks noChangeAspect="1"/>
          </p:cNvPicPr>
          <p:nvPr/>
        </p:nvPicPr>
        <p:blipFill rotWithShape="1">
          <a:blip r:embed="rId4">
            <a:extLst>
              <a:ext uri="{28A0092B-C50C-407E-A947-70E740481C1C}">
                <a14:useLocalDpi xmlns:a14="http://schemas.microsoft.com/office/drawing/2010/main" val="0"/>
              </a:ext>
            </a:extLst>
          </a:blip>
          <a:srcRect t="12450" r="211"/>
          <a:stretch/>
        </p:blipFill>
        <p:spPr>
          <a:xfrm>
            <a:off x="4676775" y="1776908"/>
            <a:ext cx="4467225" cy="4496099"/>
          </a:xfrm>
          <a:prstGeom prst="rect">
            <a:avLst/>
          </a:prstGeom>
        </p:spPr>
      </p:pic>
      <p:pic>
        <p:nvPicPr>
          <p:cNvPr id="6" name="図 5">
            <a:extLst>
              <a:ext uri="{FF2B5EF4-FFF2-40B4-BE49-F238E27FC236}">
                <a16:creationId xmlns:a16="http://schemas.microsoft.com/office/drawing/2014/main" id="{CB755FB7-5F9C-484B-AD8E-8B73C67D10AC}"/>
              </a:ext>
            </a:extLst>
          </p:cNvPr>
          <p:cNvPicPr>
            <a:picLocks noChangeAspect="1"/>
          </p:cNvPicPr>
          <p:nvPr/>
        </p:nvPicPr>
        <p:blipFill>
          <a:blip r:embed="rId5"/>
          <a:stretch>
            <a:fillRect/>
          </a:stretch>
        </p:blipFill>
        <p:spPr>
          <a:xfrm>
            <a:off x="5211739" y="5046528"/>
            <a:ext cx="3932261" cy="231668"/>
          </a:xfrm>
          <a:prstGeom prst="rect">
            <a:avLst/>
          </a:prstGeom>
        </p:spPr>
      </p:pic>
      <p:sp>
        <p:nvSpPr>
          <p:cNvPr id="13" name="テキスト プレースホルダー 4">
            <a:extLst>
              <a:ext uri="{FF2B5EF4-FFF2-40B4-BE49-F238E27FC236}">
                <a16:creationId xmlns:a16="http://schemas.microsoft.com/office/drawing/2014/main" id="{36E7D786-3C63-4D7B-B990-1F21D9D7BBBD}"/>
              </a:ext>
            </a:extLst>
          </p:cNvPr>
          <p:cNvSpPr txBox="1">
            <a:spLocks/>
          </p:cNvSpPr>
          <p:nvPr/>
        </p:nvSpPr>
        <p:spPr>
          <a:xfrm>
            <a:off x="737890" y="779388"/>
            <a:ext cx="3734816" cy="601112"/>
          </a:xfrm>
          <a:prstGeom prst="rect">
            <a:avLst/>
          </a:prstGeom>
        </p:spPr>
        <p:txBody>
          <a:bodyPr vert="horz" lIns="91440" tIns="45720" rIns="91440" bIns="45720" rtlCol="0" anchor="b">
            <a:normAutofit fontScale="32500" lnSpcReduction="20000"/>
          </a:bodyPr>
          <a:lstStyle>
            <a:lvl1pPr marL="0" indent="0" algn="l" defTabSz="685800" rtl="0" eaLnBrk="1" latinLnBrk="0" hangingPunct="1">
              <a:lnSpc>
                <a:spcPct val="90000"/>
              </a:lnSpc>
              <a:spcBef>
                <a:spcPts val="750"/>
              </a:spcBef>
              <a:buFont typeface="Arial" panose="020B0604020202020204" pitchFamily="34" charset="0"/>
              <a:buNone/>
              <a:defRPr kumimoji="1"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9pPr>
          </a:lstStyle>
          <a:p>
            <a:r>
              <a:rPr lang="ja-JP" altLang="en-US" sz="6200"/>
              <a:t>年齢層別将来推計人口</a:t>
            </a:r>
            <a:endParaRPr lang="en-US" altLang="ja-JP" sz="6200"/>
          </a:p>
          <a:p>
            <a:r>
              <a:rPr lang="ja-JP" altLang="en-US" sz="3700"/>
              <a:t>（２０１５年のみ国政調査による実績）</a:t>
            </a:r>
            <a:endParaRPr lang="ja-JP" altLang="en-US" sz="3700" dirty="0"/>
          </a:p>
        </p:txBody>
      </p:sp>
    </p:spTree>
    <p:extLst>
      <p:ext uri="{BB962C8B-B14F-4D97-AF65-F5344CB8AC3E}">
        <p14:creationId xmlns:p14="http://schemas.microsoft.com/office/powerpoint/2010/main" val="277731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78585" y="-6968"/>
            <a:ext cx="1678402" cy="720000"/>
          </a:xfrm>
        </p:spPr>
        <p:txBody>
          <a:bodyPr>
            <a:normAutofit/>
          </a:bodyPr>
          <a:lstStyle/>
          <a:p>
            <a:r>
              <a:rPr kumimoji="1" lang="ja-JP" altLang="en-US" dirty="0">
                <a:solidFill>
                  <a:schemeClr val="accent5">
                    <a:lumMod val="75000"/>
                  </a:schemeClr>
                </a:solidFill>
              </a:rPr>
              <a:t>若桜町</a:t>
            </a:r>
          </a:p>
        </p:txBody>
      </p:sp>
      <p:sp>
        <p:nvSpPr>
          <p:cNvPr id="3" name="テキスト プレースホルダー 2"/>
          <p:cNvSpPr>
            <a:spLocks noGrp="1"/>
          </p:cNvSpPr>
          <p:nvPr>
            <p:ph type="body" idx="1"/>
          </p:nvPr>
        </p:nvSpPr>
        <p:spPr>
          <a:xfrm>
            <a:off x="5145972" y="656566"/>
            <a:ext cx="3868340" cy="540000"/>
          </a:xfrm>
        </p:spPr>
        <p:txBody>
          <a:bodyPr>
            <a:normAutofit/>
          </a:bodyPr>
          <a:lstStyle/>
          <a:p>
            <a:r>
              <a:rPr lang="ja-JP" altLang="en-US" sz="2000" dirty="0"/>
              <a:t>要介護認定数と今後の推計</a:t>
            </a:r>
          </a:p>
        </p:txBody>
      </p:sp>
      <p:graphicFrame>
        <p:nvGraphicFramePr>
          <p:cNvPr id="11" name="コンテンツ プレースホルダー 10"/>
          <p:cNvGraphicFramePr>
            <a:graphicFrameLocks noGrp="1"/>
          </p:cNvGraphicFramePr>
          <p:nvPr>
            <p:ph sz="half" idx="2"/>
            <p:extLst>
              <p:ext uri="{D42A27DB-BD31-4B8C-83A1-F6EECF244321}">
                <p14:modId xmlns:p14="http://schemas.microsoft.com/office/powerpoint/2010/main" val="173650046"/>
              </p:ext>
            </p:extLst>
          </p:nvPr>
        </p:nvGraphicFramePr>
        <p:xfrm>
          <a:off x="149888" y="1513998"/>
          <a:ext cx="4194312" cy="4837352"/>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198784" y="1242000"/>
            <a:ext cx="4373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人</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 name="図 9">
            <a:extLst>
              <a:ext uri="{FF2B5EF4-FFF2-40B4-BE49-F238E27FC236}">
                <a16:creationId xmlns:a16="http://schemas.microsoft.com/office/drawing/2014/main" id="{2571B8B9-6416-4C87-989F-2528E1294B93}"/>
              </a:ext>
            </a:extLst>
          </p:cNvPr>
          <p:cNvPicPr>
            <a:picLocks noChangeAspect="1"/>
          </p:cNvPicPr>
          <p:nvPr/>
        </p:nvPicPr>
        <p:blipFill rotWithShape="1">
          <a:blip r:embed="rId4">
            <a:extLst>
              <a:ext uri="{28A0092B-C50C-407E-A947-70E740481C1C}">
                <a14:useLocalDpi xmlns:a14="http://schemas.microsoft.com/office/drawing/2010/main" val="0"/>
              </a:ext>
            </a:extLst>
          </a:blip>
          <a:srcRect t="12227" r="-846"/>
          <a:stretch/>
        </p:blipFill>
        <p:spPr>
          <a:xfrm>
            <a:off x="4527551" y="1680100"/>
            <a:ext cx="4486761" cy="4515150"/>
          </a:xfrm>
          <a:prstGeom prst="rect">
            <a:avLst/>
          </a:prstGeom>
        </p:spPr>
      </p:pic>
      <p:pic>
        <p:nvPicPr>
          <p:cNvPr id="12" name="図 11">
            <a:extLst>
              <a:ext uri="{FF2B5EF4-FFF2-40B4-BE49-F238E27FC236}">
                <a16:creationId xmlns:a16="http://schemas.microsoft.com/office/drawing/2014/main" id="{260A0D86-EA2F-4A3D-B9C4-10DB4FB3EBF0}"/>
              </a:ext>
            </a:extLst>
          </p:cNvPr>
          <p:cNvPicPr>
            <a:picLocks noChangeAspect="1"/>
          </p:cNvPicPr>
          <p:nvPr/>
        </p:nvPicPr>
        <p:blipFill>
          <a:blip r:embed="rId5"/>
          <a:stretch>
            <a:fillRect/>
          </a:stretch>
        </p:blipFill>
        <p:spPr>
          <a:xfrm>
            <a:off x="4935514" y="5062066"/>
            <a:ext cx="3932261" cy="231668"/>
          </a:xfrm>
          <a:prstGeom prst="rect">
            <a:avLst/>
          </a:prstGeom>
        </p:spPr>
      </p:pic>
      <p:sp>
        <p:nvSpPr>
          <p:cNvPr id="13" name="テキスト プレースホルダー 4">
            <a:extLst>
              <a:ext uri="{FF2B5EF4-FFF2-40B4-BE49-F238E27FC236}">
                <a16:creationId xmlns:a16="http://schemas.microsoft.com/office/drawing/2014/main" id="{996E7C26-A97D-4FE1-89E6-CF76DE3BD075}"/>
              </a:ext>
            </a:extLst>
          </p:cNvPr>
          <p:cNvSpPr txBox="1">
            <a:spLocks/>
          </p:cNvSpPr>
          <p:nvPr/>
        </p:nvSpPr>
        <p:spPr>
          <a:xfrm>
            <a:off x="737890" y="779388"/>
            <a:ext cx="3734816" cy="601112"/>
          </a:xfrm>
          <a:prstGeom prst="rect">
            <a:avLst/>
          </a:prstGeom>
        </p:spPr>
        <p:txBody>
          <a:bodyPr vert="horz" lIns="91440" tIns="45720" rIns="91440" bIns="45720" rtlCol="0" anchor="b">
            <a:normAutofit fontScale="32500" lnSpcReduction="20000"/>
          </a:bodyPr>
          <a:lstStyle>
            <a:lvl1pPr marL="0" indent="0" algn="l" defTabSz="685800" rtl="0" eaLnBrk="1" latinLnBrk="0" hangingPunct="1">
              <a:lnSpc>
                <a:spcPct val="90000"/>
              </a:lnSpc>
              <a:spcBef>
                <a:spcPts val="750"/>
              </a:spcBef>
              <a:buFont typeface="Arial" panose="020B0604020202020204" pitchFamily="34" charset="0"/>
              <a:buNone/>
              <a:defRPr kumimoji="1"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9pPr>
          </a:lstStyle>
          <a:p>
            <a:r>
              <a:rPr lang="ja-JP" altLang="en-US" sz="6200"/>
              <a:t>年齢層別将来推計人口</a:t>
            </a:r>
            <a:endParaRPr lang="en-US" altLang="ja-JP" sz="6200"/>
          </a:p>
          <a:p>
            <a:r>
              <a:rPr lang="ja-JP" altLang="en-US" sz="3700"/>
              <a:t>（２０１５年のみ国政調査による実績）</a:t>
            </a:r>
            <a:endParaRPr lang="ja-JP" altLang="en-US" sz="3700" dirty="0"/>
          </a:p>
        </p:txBody>
      </p:sp>
    </p:spTree>
    <p:extLst>
      <p:ext uri="{BB962C8B-B14F-4D97-AF65-F5344CB8AC3E}">
        <p14:creationId xmlns:p14="http://schemas.microsoft.com/office/powerpoint/2010/main" val="201207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78585" y="-6968"/>
            <a:ext cx="1678402" cy="720000"/>
          </a:xfrm>
        </p:spPr>
        <p:txBody>
          <a:bodyPr>
            <a:normAutofit/>
          </a:bodyPr>
          <a:lstStyle/>
          <a:p>
            <a:r>
              <a:rPr kumimoji="1" lang="ja-JP" altLang="en-US" dirty="0">
                <a:solidFill>
                  <a:schemeClr val="accent5">
                    <a:lumMod val="75000"/>
                  </a:schemeClr>
                </a:solidFill>
              </a:rPr>
              <a:t>智頭町</a:t>
            </a:r>
          </a:p>
        </p:txBody>
      </p:sp>
      <p:sp>
        <p:nvSpPr>
          <p:cNvPr id="3" name="テキスト プレースホルダー 2"/>
          <p:cNvSpPr>
            <a:spLocks noGrp="1"/>
          </p:cNvSpPr>
          <p:nvPr>
            <p:ph type="body" idx="1"/>
          </p:nvPr>
        </p:nvSpPr>
        <p:spPr>
          <a:xfrm>
            <a:off x="5190420" y="646010"/>
            <a:ext cx="3868340" cy="540000"/>
          </a:xfrm>
        </p:spPr>
        <p:txBody>
          <a:bodyPr>
            <a:normAutofit/>
          </a:bodyPr>
          <a:lstStyle/>
          <a:p>
            <a:r>
              <a:rPr lang="ja-JP" altLang="en-US" sz="2000" dirty="0"/>
              <a:t>要介護認定数と今後の推計</a:t>
            </a:r>
          </a:p>
        </p:txBody>
      </p:sp>
      <p:sp>
        <p:nvSpPr>
          <p:cNvPr id="9" name="テキスト ボックス 8"/>
          <p:cNvSpPr txBox="1"/>
          <p:nvPr/>
        </p:nvSpPr>
        <p:spPr>
          <a:xfrm>
            <a:off x="198784" y="1242000"/>
            <a:ext cx="4373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人</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12" name="コンテンツ プレースホルダー 11">
            <a:extLst>
              <a:ext uri="{FF2B5EF4-FFF2-40B4-BE49-F238E27FC236}">
                <a16:creationId xmlns:a16="http://schemas.microsoft.com/office/drawing/2014/main" id="{00000000-0008-0000-0100-000003000000}"/>
              </a:ext>
            </a:extLst>
          </p:cNvPr>
          <p:cNvGraphicFramePr>
            <a:graphicFrameLocks noGrp="1"/>
          </p:cNvGraphicFramePr>
          <p:nvPr>
            <p:ph sz="half" idx="2"/>
            <p:extLst>
              <p:ext uri="{D42A27DB-BD31-4B8C-83A1-F6EECF244321}">
                <p14:modId xmlns:p14="http://schemas.microsoft.com/office/powerpoint/2010/main" val="2345977651"/>
              </p:ext>
            </p:extLst>
          </p:nvPr>
        </p:nvGraphicFramePr>
        <p:xfrm>
          <a:off x="361950" y="1518999"/>
          <a:ext cx="4137025" cy="4670664"/>
        </p:xfrm>
        <a:graphic>
          <a:graphicData uri="http://schemas.openxmlformats.org/drawingml/2006/chart">
            <c:chart xmlns:c="http://schemas.openxmlformats.org/drawingml/2006/chart" xmlns:r="http://schemas.openxmlformats.org/officeDocument/2006/relationships" r:id="rId3"/>
          </a:graphicData>
        </a:graphic>
      </p:graphicFrame>
      <p:pic>
        <p:nvPicPr>
          <p:cNvPr id="14" name="図 13">
            <a:extLst>
              <a:ext uri="{FF2B5EF4-FFF2-40B4-BE49-F238E27FC236}">
                <a16:creationId xmlns:a16="http://schemas.microsoft.com/office/drawing/2014/main" id="{778EC636-497C-4B97-8C85-791218D920D1}"/>
              </a:ext>
            </a:extLst>
          </p:cNvPr>
          <p:cNvPicPr>
            <a:picLocks noChangeAspect="1"/>
          </p:cNvPicPr>
          <p:nvPr/>
        </p:nvPicPr>
        <p:blipFill>
          <a:blip r:embed="rId4"/>
          <a:stretch>
            <a:fillRect/>
          </a:stretch>
        </p:blipFill>
        <p:spPr>
          <a:xfrm>
            <a:off x="5211739" y="5046528"/>
            <a:ext cx="3932261" cy="231668"/>
          </a:xfrm>
          <a:prstGeom prst="rect">
            <a:avLst/>
          </a:prstGeom>
        </p:spPr>
      </p:pic>
      <p:pic>
        <p:nvPicPr>
          <p:cNvPr id="16" name="図 15">
            <a:extLst>
              <a:ext uri="{FF2B5EF4-FFF2-40B4-BE49-F238E27FC236}">
                <a16:creationId xmlns:a16="http://schemas.microsoft.com/office/drawing/2014/main" id="{ECEC0B7A-5635-40FE-828F-F3CD9D05FF7B}"/>
              </a:ext>
            </a:extLst>
          </p:cNvPr>
          <p:cNvPicPr>
            <a:picLocks noChangeAspect="1"/>
          </p:cNvPicPr>
          <p:nvPr/>
        </p:nvPicPr>
        <p:blipFill rotWithShape="1">
          <a:blip r:embed="rId5">
            <a:extLst>
              <a:ext uri="{28A0092B-C50C-407E-A947-70E740481C1C}">
                <a14:useLocalDpi xmlns:a14="http://schemas.microsoft.com/office/drawing/2010/main" val="0"/>
              </a:ext>
            </a:extLst>
          </a:blip>
          <a:srcRect t="12006" r="-214"/>
          <a:stretch/>
        </p:blipFill>
        <p:spPr>
          <a:xfrm>
            <a:off x="4572000" y="1684039"/>
            <a:ext cx="4486760" cy="4505624"/>
          </a:xfrm>
          <a:prstGeom prst="rect">
            <a:avLst/>
          </a:prstGeom>
        </p:spPr>
      </p:pic>
      <p:pic>
        <p:nvPicPr>
          <p:cNvPr id="17" name="図 16">
            <a:extLst>
              <a:ext uri="{FF2B5EF4-FFF2-40B4-BE49-F238E27FC236}">
                <a16:creationId xmlns:a16="http://schemas.microsoft.com/office/drawing/2014/main" id="{3610F0C7-BB42-469A-9868-90BA9882BB6D}"/>
              </a:ext>
            </a:extLst>
          </p:cNvPr>
          <p:cNvPicPr>
            <a:picLocks noChangeAspect="1"/>
          </p:cNvPicPr>
          <p:nvPr/>
        </p:nvPicPr>
        <p:blipFill>
          <a:blip r:embed="rId4"/>
          <a:stretch>
            <a:fillRect/>
          </a:stretch>
        </p:blipFill>
        <p:spPr>
          <a:xfrm>
            <a:off x="5106611" y="5162362"/>
            <a:ext cx="3932261" cy="231668"/>
          </a:xfrm>
          <a:prstGeom prst="rect">
            <a:avLst/>
          </a:prstGeom>
        </p:spPr>
      </p:pic>
      <p:sp>
        <p:nvSpPr>
          <p:cNvPr id="13" name="テキスト プレースホルダー 4">
            <a:extLst>
              <a:ext uri="{FF2B5EF4-FFF2-40B4-BE49-F238E27FC236}">
                <a16:creationId xmlns:a16="http://schemas.microsoft.com/office/drawing/2014/main" id="{FD315C1E-D3BA-48A6-BA3B-19A894D5C9BF}"/>
              </a:ext>
            </a:extLst>
          </p:cNvPr>
          <p:cNvSpPr>
            <a:spLocks noGrp="1"/>
          </p:cNvSpPr>
          <p:nvPr>
            <p:ph type="body" sz="quarter" idx="3"/>
          </p:nvPr>
        </p:nvSpPr>
        <p:spPr>
          <a:xfrm>
            <a:off x="737890" y="779388"/>
            <a:ext cx="3734816" cy="601112"/>
          </a:xfrm>
        </p:spPr>
        <p:txBody>
          <a:bodyPr>
            <a:normAutofit fontScale="32500" lnSpcReduction="20000"/>
          </a:bodyPr>
          <a:lstStyle/>
          <a:p>
            <a:r>
              <a:rPr lang="ja-JP" altLang="en-US" sz="6200" dirty="0"/>
              <a:t>年齢層別将来推計人口</a:t>
            </a:r>
            <a:endParaRPr lang="en-US" altLang="ja-JP" sz="6200" dirty="0"/>
          </a:p>
          <a:p>
            <a:r>
              <a:rPr lang="ja-JP" altLang="en-US" sz="3700" dirty="0"/>
              <a:t>（２０１５年のみ国政調査による実績）</a:t>
            </a:r>
          </a:p>
        </p:txBody>
      </p:sp>
    </p:spTree>
    <p:extLst>
      <p:ext uri="{BB962C8B-B14F-4D97-AF65-F5344CB8AC3E}">
        <p14:creationId xmlns:p14="http://schemas.microsoft.com/office/powerpoint/2010/main" val="358684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78585" y="-6968"/>
            <a:ext cx="1678402" cy="720000"/>
          </a:xfrm>
        </p:spPr>
        <p:txBody>
          <a:bodyPr>
            <a:normAutofit/>
          </a:bodyPr>
          <a:lstStyle/>
          <a:p>
            <a:r>
              <a:rPr kumimoji="1" lang="ja-JP" altLang="en-US" dirty="0">
                <a:solidFill>
                  <a:schemeClr val="accent5">
                    <a:lumMod val="75000"/>
                  </a:schemeClr>
                </a:solidFill>
              </a:rPr>
              <a:t>八頭町</a:t>
            </a:r>
          </a:p>
        </p:txBody>
      </p:sp>
      <p:sp>
        <p:nvSpPr>
          <p:cNvPr id="3" name="テキスト プレースホルダー 2"/>
          <p:cNvSpPr>
            <a:spLocks noGrp="1"/>
          </p:cNvSpPr>
          <p:nvPr>
            <p:ph type="body" idx="1"/>
          </p:nvPr>
        </p:nvSpPr>
        <p:spPr>
          <a:xfrm>
            <a:off x="5029251" y="746603"/>
            <a:ext cx="3868340" cy="540000"/>
          </a:xfrm>
        </p:spPr>
        <p:txBody>
          <a:bodyPr>
            <a:normAutofit/>
          </a:bodyPr>
          <a:lstStyle/>
          <a:p>
            <a:r>
              <a:rPr lang="ja-JP" altLang="en-US" sz="2000" dirty="0"/>
              <a:t>要介護認定数と今後の推計</a:t>
            </a:r>
          </a:p>
        </p:txBody>
      </p:sp>
      <p:sp>
        <p:nvSpPr>
          <p:cNvPr id="9" name="テキスト ボックス 8"/>
          <p:cNvSpPr txBox="1"/>
          <p:nvPr/>
        </p:nvSpPr>
        <p:spPr>
          <a:xfrm>
            <a:off x="198784" y="1242000"/>
            <a:ext cx="4373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人</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16" name="コンテンツ プレースホルダー 15">
            <a:extLst>
              <a:ext uri="{FF2B5EF4-FFF2-40B4-BE49-F238E27FC236}">
                <a16:creationId xmlns:a16="http://schemas.microsoft.com/office/drawing/2014/main" id="{0625038F-53CC-43F1-8F2A-014F7B55957F}"/>
              </a:ext>
            </a:extLst>
          </p:cNvPr>
          <p:cNvGraphicFramePr>
            <a:graphicFrameLocks noGrp="1"/>
          </p:cNvGraphicFramePr>
          <p:nvPr>
            <p:ph sz="half" idx="2"/>
            <p:extLst>
              <p:ext uri="{D42A27DB-BD31-4B8C-83A1-F6EECF244321}">
                <p14:modId xmlns:p14="http://schemas.microsoft.com/office/powerpoint/2010/main" val="3719154196"/>
              </p:ext>
            </p:extLst>
          </p:nvPr>
        </p:nvGraphicFramePr>
        <p:xfrm>
          <a:off x="304800" y="1518999"/>
          <a:ext cx="4194175" cy="467066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図 9">
            <a:extLst>
              <a:ext uri="{FF2B5EF4-FFF2-40B4-BE49-F238E27FC236}">
                <a16:creationId xmlns:a16="http://schemas.microsoft.com/office/drawing/2014/main" id="{3020A38F-02DB-4BB8-8AB8-956E9388D7A1}"/>
              </a:ext>
            </a:extLst>
          </p:cNvPr>
          <p:cNvPicPr>
            <a:picLocks noChangeAspect="1"/>
          </p:cNvPicPr>
          <p:nvPr/>
        </p:nvPicPr>
        <p:blipFill rotWithShape="1">
          <a:blip r:embed="rId4">
            <a:extLst>
              <a:ext uri="{28A0092B-C50C-407E-A947-70E740481C1C}">
                <a14:useLocalDpi xmlns:a14="http://schemas.microsoft.com/office/drawing/2010/main" val="0"/>
              </a:ext>
            </a:extLst>
          </a:blip>
          <a:srcRect t="12006" r="-1293"/>
          <a:stretch/>
        </p:blipFill>
        <p:spPr>
          <a:xfrm>
            <a:off x="4420357" y="1751395"/>
            <a:ext cx="4477234" cy="4505624"/>
          </a:xfrm>
          <a:prstGeom prst="rect">
            <a:avLst/>
          </a:prstGeom>
        </p:spPr>
      </p:pic>
      <p:pic>
        <p:nvPicPr>
          <p:cNvPr id="17" name="図 16">
            <a:extLst>
              <a:ext uri="{FF2B5EF4-FFF2-40B4-BE49-F238E27FC236}">
                <a16:creationId xmlns:a16="http://schemas.microsoft.com/office/drawing/2014/main" id="{B3EA8A91-693F-42EF-801F-C5E27A038361}"/>
              </a:ext>
            </a:extLst>
          </p:cNvPr>
          <p:cNvPicPr>
            <a:picLocks noChangeAspect="1"/>
          </p:cNvPicPr>
          <p:nvPr/>
        </p:nvPicPr>
        <p:blipFill>
          <a:blip r:embed="rId5"/>
          <a:stretch>
            <a:fillRect/>
          </a:stretch>
        </p:blipFill>
        <p:spPr>
          <a:xfrm>
            <a:off x="4888888" y="5060765"/>
            <a:ext cx="3932261" cy="231668"/>
          </a:xfrm>
          <a:prstGeom prst="rect">
            <a:avLst/>
          </a:prstGeom>
        </p:spPr>
      </p:pic>
      <p:sp>
        <p:nvSpPr>
          <p:cNvPr id="11" name="テキスト プレースホルダー 4">
            <a:extLst>
              <a:ext uri="{FF2B5EF4-FFF2-40B4-BE49-F238E27FC236}">
                <a16:creationId xmlns:a16="http://schemas.microsoft.com/office/drawing/2014/main" id="{ABF32D2A-DE34-42D9-95DE-A6115A283EA8}"/>
              </a:ext>
            </a:extLst>
          </p:cNvPr>
          <p:cNvSpPr>
            <a:spLocks noGrp="1"/>
          </p:cNvSpPr>
          <p:nvPr>
            <p:ph type="body" sz="quarter" idx="3"/>
          </p:nvPr>
        </p:nvSpPr>
        <p:spPr>
          <a:xfrm>
            <a:off x="737890" y="779388"/>
            <a:ext cx="3734816" cy="601112"/>
          </a:xfrm>
        </p:spPr>
        <p:txBody>
          <a:bodyPr>
            <a:normAutofit fontScale="32500" lnSpcReduction="20000"/>
          </a:bodyPr>
          <a:lstStyle/>
          <a:p>
            <a:r>
              <a:rPr lang="ja-JP" altLang="en-US" sz="6200" dirty="0"/>
              <a:t>年齢層別将来推計人口</a:t>
            </a:r>
            <a:endParaRPr lang="en-US" altLang="ja-JP" sz="6200" dirty="0"/>
          </a:p>
          <a:p>
            <a:r>
              <a:rPr lang="ja-JP" altLang="en-US" sz="3700" dirty="0"/>
              <a:t>（２０１５年のみ国政調査による実績）</a:t>
            </a:r>
          </a:p>
        </p:txBody>
      </p:sp>
    </p:spTree>
    <p:extLst>
      <p:ext uri="{BB962C8B-B14F-4D97-AF65-F5344CB8AC3E}">
        <p14:creationId xmlns:p14="http://schemas.microsoft.com/office/powerpoint/2010/main" val="2501097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80509" y="-6968"/>
            <a:ext cx="2189018" cy="720000"/>
          </a:xfrm>
        </p:spPr>
        <p:txBody>
          <a:bodyPr>
            <a:normAutofit/>
          </a:bodyPr>
          <a:lstStyle/>
          <a:p>
            <a:r>
              <a:rPr kumimoji="1" lang="ja-JP" altLang="en-US" dirty="0">
                <a:solidFill>
                  <a:schemeClr val="accent5">
                    <a:lumMod val="75000"/>
                  </a:schemeClr>
                </a:solidFill>
              </a:rPr>
              <a:t>新温泉町</a:t>
            </a:r>
          </a:p>
        </p:txBody>
      </p:sp>
      <p:sp>
        <p:nvSpPr>
          <p:cNvPr id="3" name="テキスト プレースホルダー 2"/>
          <p:cNvSpPr>
            <a:spLocks noGrp="1"/>
          </p:cNvSpPr>
          <p:nvPr>
            <p:ph type="body" idx="1"/>
          </p:nvPr>
        </p:nvSpPr>
        <p:spPr>
          <a:xfrm>
            <a:off x="5056585" y="700999"/>
            <a:ext cx="3334940" cy="540000"/>
          </a:xfrm>
        </p:spPr>
        <p:txBody>
          <a:bodyPr>
            <a:normAutofit/>
          </a:bodyPr>
          <a:lstStyle/>
          <a:p>
            <a:r>
              <a:rPr lang="ja-JP" altLang="en-US" sz="2000" dirty="0"/>
              <a:t>要介護認定数と今後の推計</a:t>
            </a:r>
          </a:p>
        </p:txBody>
      </p:sp>
      <p:sp>
        <p:nvSpPr>
          <p:cNvPr id="9" name="テキスト ボックス 8"/>
          <p:cNvSpPr txBox="1"/>
          <p:nvPr/>
        </p:nvSpPr>
        <p:spPr>
          <a:xfrm>
            <a:off x="198784" y="1242000"/>
            <a:ext cx="4373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人</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11" name="コンテンツ プレースホルダー 10">
            <a:extLst>
              <a:ext uri="{FF2B5EF4-FFF2-40B4-BE49-F238E27FC236}">
                <a16:creationId xmlns:a16="http://schemas.microsoft.com/office/drawing/2014/main" id="{00000000-0008-0000-0100-000003000000}"/>
              </a:ext>
            </a:extLst>
          </p:cNvPr>
          <p:cNvGraphicFramePr>
            <a:graphicFrameLocks noGrp="1"/>
          </p:cNvGraphicFramePr>
          <p:nvPr>
            <p:ph sz="half" idx="2"/>
            <p:extLst>
              <p:ext uri="{D42A27DB-BD31-4B8C-83A1-F6EECF244321}">
                <p14:modId xmlns:p14="http://schemas.microsoft.com/office/powerpoint/2010/main" val="1686608171"/>
              </p:ext>
            </p:extLst>
          </p:nvPr>
        </p:nvGraphicFramePr>
        <p:xfrm>
          <a:off x="198784" y="1533048"/>
          <a:ext cx="4105276" cy="467066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図 9">
            <a:extLst>
              <a:ext uri="{FF2B5EF4-FFF2-40B4-BE49-F238E27FC236}">
                <a16:creationId xmlns:a16="http://schemas.microsoft.com/office/drawing/2014/main" id="{A86F0D25-F6D3-4885-808C-4A6BD54EF8BF}"/>
              </a:ext>
            </a:extLst>
          </p:cNvPr>
          <p:cNvPicPr>
            <a:picLocks noChangeAspect="1"/>
          </p:cNvPicPr>
          <p:nvPr/>
        </p:nvPicPr>
        <p:blipFill rotWithShape="1">
          <a:blip r:embed="rId4">
            <a:extLst>
              <a:ext uri="{28A0092B-C50C-407E-A947-70E740481C1C}">
                <a14:useLocalDpi xmlns:a14="http://schemas.microsoft.com/office/drawing/2010/main" val="0"/>
              </a:ext>
            </a:extLst>
          </a:blip>
          <a:srcRect t="12006" r="849"/>
          <a:stretch/>
        </p:blipFill>
        <p:spPr>
          <a:xfrm>
            <a:off x="4304060" y="1800225"/>
            <a:ext cx="4467709" cy="4562773"/>
          </a:xfrm>
          <a:prstGeom prst="rect">
            <a:avLst/>
          </a:prstGeom>
        </p:spPr>
      </p:pic>
      <p:pic>
        <p:nvPicPr>
          <p:cNvPr id="12" name="図 11">
            <a:extLst>
              <a:ext uri="{FF2B5EF4-FFF2-40B4-BE49-F238E27FC236}">
                <a16:creationId xmlns:a16="http://schemas.microsoft.com/office/drawing/2014/main" id="{B5AAAB4C-9A69-4A0B-8AF8-B9C478DA6503}"/>
              </a:ext>
            </a:extLst>
          </p:cNvPr>
          <p:cNvPicPr>
            <a:picLocks noChangeAspect="1"/>
          </p:cNvPicPr>
          <p:nvPr/>
        </p:nvPicPr>
        <p:blipFill>
          <a:blip r:embed="rId5"/>
          <a:stretch>
            <a:fillRect/>
          </a:stretch>
        </p:blipFill>
        <p:spPr>
          <a:xfrm>
            <a:off x="4688863" y="5251265"/>
            <a:ext cx="3932261" cy="231668"/>
          </a:xfrm>
          <a:prstGeom prst="rect">
            <a:avLst/>
          </a:prstGeom>
        </p:spPr>
      </p:pic>
      <p:sp>
        <p:nvSpPr>
          <p:cNvPr id="13" name="テキスト プレースホルダー 4">
            <a:extLst>
              <a:ext uri="{FF2B5EF4-FFF2-40B4-BE49-F238E27FC236}">
                <a16:creationId xmlns:a16="http://schemas.microsoft.com/office/drawing/2014/main" id="{BA90FF18-7BAD-4C16-B16F-AE3E167F45FF}"/>
              </a:ext>
            </a:extLst>
          </p:cNvPr>
          <p:cNvSpPr txBox="1">
            <a:spLocks/>
          </p:cNvSpPr>
          <p:nvPr/>
        </p:nvSpPr>
        <p:spPr>
          <a:xfrm>
            <a:off x="737890" y="779388"/>
            <a:ext cx="3734816" cy="601112"/>
          </a:xfrm>
          <a:prstGeom prst="rect">
            <a:avLst/>
          </a:prstGeom>
        </p:spPr>
        <p:txBody>
          <a:bodyPr vert="horz" lIns="91440" tIns="45720" rIns="91440" bIns="45720" rtlCol="0" anchor="b">
            <a:normAutofit fontScale="32500" lnSpcReduction="20000"/>
          </a:bodyPr>
          <a:lstStyle>
            <a:lvl1pPr marL="0" indent="0" algn="l" defTabSz="685800" rtl="0" eaLnBrk="1" latinLnBrk="0" hangingPunct="1">
              <a:lnSpc>
                <a:spcPct val="90000"/>
              </a:lnSpc>
              <a:spcBef>
                <a:spcPts val="750"/>
              </a:spcBef>
              <a:buFont typeface="Arial" panose="020B0604020202020204" pitchFamily="34" charset="0"/>
              <a:buNone/>
              <a:defRPr kumimoji="1"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kumimoji="1" sz="1200" b="1" kern="1200">
                <a:solidFill>
                  <a:schemeClr val="tx1"/>
                </a:solidFill>
                <a:latin typeface="+mn-lt"/>
                <a:ea typeface="+mn-ea"/>
                <a:cs typeface="+mn-cs"/>
              </a:defRPr>
            </a:lvl9pPr>
          </a:lstStyle>
          <a:p>
            <a:r>
              <a:rPr lang="ja-JP" altLang="en-US" sz="6200"/>
              <a:t>年齢層別将来推計人口</a:t>
            </a:r>
            <a:endParaRPr lang="en-US" altLang="ja-JP" sz="6200"/>
          </a:p>
          <a:p>
            <a:r>
              <a:rPr lang="ja-JP" altLang="en-US" sz="3700"/>
              <a:t>（２０１５年のみ国政調査による実績）</a:t>
            </a:r>
            <a:endParaRPr lang="ja-JP" altLang="en-US" sz="3700" dirty="0"/>
          </a:p>
        </p:txBody>
      </p:sp>
    </p:spTree>
    <p:extLst>
      <p:ext uri="{BB962C8B-B14F-4D97-AF65-F5344CB8AC3E}">
        <p14:creationId xmlns:p14="http://schemas.microsoft.com/office/powerpoint/2010/main" val="289195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タイトル 1"/>
          <p:cNvSpPr>
            <a:spLocks noGrp="1"/>
          </p:cNvSpPr>
          <p:nvPr>
            <p:ph type="title"/>
          </p:nvPr>
        </p:nvSpPr>
        <p:spPr>
          <a:xfrm>
            <a:off x="3150752" y="335756"/>
            <a:ext cx="2915521" cy="774700"/>
          </a:xfrm>
        </p:spPr>
        <p:txBody>
          <a:bodyPr/>
          <a:lstStyle/>
          <a:p>
            <a:pPr eaLnBrk="1" hangingPunct="1"/>
            <a:r>
              <a:rPr lang="ja-JP" altLang="en-US" dirty="0"/>
              <a:t>　</a:t>
            </a:r>
          </a:p>
        </p:txBody>
      </p:sp>
      <p:sp>
        <p:nvSpPr>
          <p:cNvPr id="4" name="テキスト ボックス 3"/>
          <p:cNvSpPr txBox="1"/>
          <p:nvPr/>
        </p:nvSpPr>
        <p:spPr>
          <a:xfrm>
            <a:off x="7591822" y="2755972"/>
            <a:ext cx="981075" cy="400110"/>
          </a:xfrm>
          <a:prstGeom prst="rect">
            <a:avLst/>
          </a:prstGeom>
          <a:noFill/>
          <a:ln w="38100">
            <a:solidFill>
              <a:schemeClr val="accent4"/>
            </a:solidFill>
          </a:ln>
        </p:spPr>
        <p:txBody>
          <a:bodyPr>
            <a:spAutoFit/>
          </a:bodyPr>
          <a:lstStyle/>
          <a:p>
            <a:pPr algn="ctr">
              <a:defRPr/>
            </a:pPr>
            <a:r>
              <a:rPr lang="ja-JP" altLang="en-US" sz="2000" dirty="0">
                <a:solidFill>
                  <a:prstClr val="black"/>
                </a:solidFill>
                <a:latin typeface="HGPｺﾞｼｯｸE" panose="020B0900000000000000" pitchFamily="50" charset="-128"/>
                <a:ea typeface="HGPｺﾞｼｯｸE" panose="020B0900000000000000" pitchFamily="50" charset="-128"/>
              </a:rPr>
              <a:t>岩美町</a:t>
            </a:r>
          </a:p>
        </p:txBody>
      </p:sp>
      <p:sp>
        <p:nvSpPr>
          <p:cNvPr id="104454" name="テキスト ボックス 7"/>
          <p:cNvSpPr txBox="1">
            <a:spLocks noChangeArrowheads="1"/>
          </p:cNvSpPr>
          <p:nvPr/>
        </p:nvSpPr>
        <p:spPr bwMode="auto">
          <a:xfrm>
            <a:off x="7564994" y="1419103"/>
            <a:ext cx="981075" cy="40011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メイリオ" panose="020B0604030504040204" pitchFamily="50" charset="-128"/>
                <a:ea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9pPr>
          </a:lstStyle>
          <a:p>
            <a:pPr algn="ctr" fontAlgn="base">
              <a:spcBef>
                <a:spcPct val="0"/>
              </a:spcBef>
              <a:spcAft>
                <a:spcPct val="0"/>
              </a:spcAft>
            </a:pPr>
            <a:r>
              <a:rPr lang="ja-JP" altLang="en-US" sz="2000" dirty="0">
                <a:solidFill>
                  <a:srgbClr val="000000"/>
                </a:solidFill>
                <a:latin typeface="HGPｺﾞｼｯｸE" panose="020B0900000000000000" pitchFamily="50" charset="-128"/>
                <a:ea typeface="HGPｺﾞｼｯｸE" panose="020B0900000000000000" pitchFamily="50" charset="-128"/>
              </a:rPr>
              <a:t>若桜町</a:t>
            </a:r>
          </a:p>
        </p:txBody>
      </p:sp>
      <p:sp>
        <p:nvSpPr>
          <p:cNvPr id="10" name="テキスト ボックス 9"/>
          <p:cNvSpPr txBox="1"/>
          <p:nvPr/>
        </p:nvSpPr>
        <p:spPr>
          <a:xfrm>
            <a:off x="7583521" y="1894459"/>
            <a:ext cx="981075" cy="400110"/>
          </a:xfrm>
          <a:prstGeom prst="rect">
            <a:avLst/>
          </a:prstGeom>
          <a:noFill/>
          <a:ln w="38100">
            <a:solidFill>
              <a:schemeClr val="accent6"/>
            </a:solidFill>
          </a:ln>
        </p:spPr>
        <p:txBody>
          <a:bodyPr>
            <a:spAutoFit/>
          </a:bodyPr>
          <a:lstStyle/>
          <a:p>
            <a:pPr algn="ctr">
              <a:defRPr/>
            </a:pPr>
            <a:r>
              <a:rPr lang="ja-JP" altLang="en-US" sz="2000" dirty="0">
                <a:solidFill>
                  <a:prstClr val="black"/>
                </a:solidFill>
                <a:latin typeface="HGPｺﾞｼｯｸE" panose="020B0900000000000000" pitchFamily="50" charset="-128"/>
                <a:ea typeface="HGPｺﾞｼｯｸE" panose="020B0900000000000000" pitchFamily="50" charset="-128"/>
              </a:rPr>
              <a:t>智頭町</a:t>
            </a:r>
          </a:p>
        </p:txBody>
      </p:sp>
      <p:sp>
        <p:nvSpPr>
          <p:cNvPr id="104456" name="テキスト ボックス 10"/>
          <p:cNvSpPr txBox="1">
            <a:spLocks noChangeArrowheads="1"/>
          </p:cNvSpPr>
          <p:nvPr/>
        </p:nvSpPr>
        <p:spPr bwMode="auto">
          <a:xfrm>
            <a:off x="5828010" y="3311129"/>
            <a:ext cx="817490" cy="40011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9pPr>
          </a:lstStyle>
          <a:p>
            <a:pPr algn="ctr" fontAlgn="base">
              <a:spcBef>
                <a:spcPct val="0"/>
              </a:spcBef>
              <a:spcAft>
                <a:spcPct val="0"/>
              </a:spcAft>
            </a:pPr>
            <a:r>
              <a:rPr lang="ja-JP" altLang="en-US" sz="2000" dirty="0">
                <a:solidFill>
                  <a:srgbClr val="000000"/>
                </a:solidFill>
                <a:latin typeface="HGPｺﾞｼｯｸE" panose="020B0900000000000000" pitchFamily="50" charset="-128"/>
                <a:ea typeface="HGPｺﾞｼｯｸE" panose="020B0900000000000000" pitchFamily="50" charset="-128"/>
              </a:rPr>
              <a:t>全国</a:t>
            </a:r>
          </a:p>
        </p:txBody>
      </p:sp>
      <p:sp>
        <p:nvSpPr>
          <p:cNvPr id="13" name="テキスト ボックス 3"/>
          <p:cNvSpPr txBox="1"/>
          <p:nvPr/>
        </p:nvSpPr>
        <p:spPr>
          <a:xfrm>
            <a:off x="7586483" y="4098193"/>
            <a:ext cx="962025" cy="400110"/>
          </a:xfrm>
          <a:prstGeom prst="rect">
            <a:avLst/>
          </a:prstGeom>
          <a:noFill/>
          <a:ln w="38100">
            <a:solidFill>
              <a:schemeClr val="bg2">
                <a:lumMod val="75000"/>
              </a:schemeClr>
            </a:solidFill>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2000" dirty="0">
                <a:solidFill>
                  <a:prstClr val="black"/>
                </a:solidFill>
                <a:latin typeface="HGPｺﾞｼｯｸE" panose="020B0900000000000000" pitchFamily="50" charset="-128"/>
                <a:ea typeface="HGPｺﾞｼｯｸE" panose="020B0900000000000000" pitchFamily="50" charset="-128"/>
              </a:rPr>
              <a:t>鳥取市</a:t>
            </a:r>
          </a:p>
        </p:txBody>
      </p:sp>
      <p:sp>
        <p:nvSpPr>
          <p:cNvPr id="104460" name="正方形/長方形 14"/>
          <p:cNvSpPr>
            <a:spLocks noChangeArrowheads="1"/>
          </p:cNvSpPr>
          <p:nvPr/>
        </p:nvSpPr>
        <p:spPr bwMode="auto">
          <a:xfrm>
            <a:off x="136525" y="6374718"/>
            <a:ext cx="798066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9pPr>
          </a:lstStyle>
          <a:p>
            <a:pPr eaLnBrk="0" fontAlgn="base" hangingPunct="0">
              <a:spcBef>
                <a:spcPct val="0"/>
              </a:spcBef>
              <a:spcAft>
                <a:spcPct val="0"/>
              </a:spcAft>
            </a:pPr>
            <a:r>
              <a:rPr kumimoji="0" lang="ja-JP" altLang="ja-JP" b="1" dirty="0">
                <a:solidFill>
                  <a:srgbClr val="000000"/>
                </a:solidFill>
                <a:latin typeface="Arial" panose="020B0604020202020204" pitchFamily="34" charset="0"/>
              </a:rPr>
              <a:t>『</a:t>
            </a:r>
            <a:r>
              <a:rPr lang="ja-JP" altLang="en-US" sz="1400" b="1" dirty="0">
                <a:solidFill>
                  <a:prstClr val="black"/>
                </a:solidFill>
              </a:rPr>
              <a:t>日本の地域別将来推計人口（平成</a:t>
            </a:r>
            <a:r>
              <a:rPr lang="en-US" altLang="ja-JP" sz="1400" b="1" dirty="0">
                <a:solidFill>
                  <a:prstClr val="black"/>
                </a:solidFill>
              </a:rPr>
              <a:t>30</a:t>
            </a:r>
            <a:r>
              <a:rPr lang="ja-JP" altLang="en-US" sz="1400" b="1" dirty="0">
                <a:solidFill>
                  <a:prstClr val="black"/>
                </a:solidFill>
              </a:rPr>
              <a:t>（</a:t>
            </a:r>
            <a:r>
              <a:rPr lang="en-US" altLang="ja-JP" sz="1400" b="1" dirty="0">
                <a:solidFill>
                  <a:prstClr val="black"/>
                </a:solidFill>
              </a:rPr>
              <a:t>2018</a:t>
            </a:r>
            <a:r>
              <a:rPr lang="ja-JP" altLang="en-US" sz="1400" b="1" dirty="0">
                <a:solidFill>
                  <a:prstClr val="black"/>
                </a:solidFill>
              </a:rPr>
              <a:t>）年推計</a:t>
            </a:r>
            <a:r>
              <a:rPr lang="en-US" altLang="ja-JP" sz="1400" b="1" dirty="0">
                <a:solidFill>
                  <a:prstClr val="black"/>
                </a:solidFill>
              </a:rPr>
              <a:t>』</a:t>
            </a:r>
            <a:r>
              <a:rPr kumimoji="0" lang="ja-JP" altLang="en-US" sz="1400" b="1" dirty="0">
                <a:solidFill>
                  <a:srgbClr val="000000"/>
                </a:solidFill>
                <a:latin typeface="Arial" panose="020B0604020202020204" pitchFamily="34" charset="0"/>
              </a:rPr>
              <a:t>国立社会保障・人口問題研究所資料</a:t>
            </a:r>
            <a:endParaRPr kumimoji="0" lang="ja-JP" altLang="ja-JP" sz="1400" b="1" dirty="0">
              <a:solidFill>
                <a:srgbClr val="000000"/>
              </a:solidFill>
              <a:latin typeface="Arial" panose="020B0604020202020204" pitchFamily="34" charset="0"/>
            </a:endParaRPr>
          </a:p>
        </p:txBody>
      </p:sp>
      <p:sp>
        <p:nvSpPr>
          <p:cNvPr id="17" name="テキスト ボックス 11"/>
          <p:cNvSpPr txBox="1">
            <a:spLocks noChangeArrowheads="1"/>
          </p:cNvSpPr>
          <p:nvPr/>
        </p:nvSpPr>
        <p:spPr bwMode="auto">
          <a:xfrm>
            <a:off x="7591822" y="2301073"/>
            <a:ext cx="1426259" cy="400110"/>
          </a:xfrm>
          <a:prstGeom prst="rect">
            <a:avLst/>
          </a:prstGeom>
          <a:noFill/>
          <a:ln w="38100">
            <a:solidFill>
              <a:schemeClr val="accent2">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9pPr>
          </a:lstStyle>
          <a:p>
            <a:pPr algn="ctr" fontAlgn="base">
              <a:spcBef>
                <a:spcPct val="0"/>
              </a:spcBef>
              <a:spcAft>
                <a:spcPct val="0"/>
              </a:spcAft>
            </a:pPr>
            <a:r>
              <a:rPr lang="ja-JP" altLang="en-US" sz="2000" dirty="0">
                <a:solidFill>
                  <a:srgbClr val="000000"/>
                </a:solidFill>
                <a:latin typeface="HGPｺﾞｼｯｸE" panose="020B0900000000000000" pitchFamily="50" charset="-128"/>
                <a:ea typeface="HGPｺﾞｼｯｸE" panose="020B0900000000000000" pitchFamily="50" charset="-128"/>
              </a:rPr>
              <a:t>新温泉町</a:t>
            </a:r>
          </a:p>
        </p:txBody>
      </p:sp>
      <p:sp>
        <p:nvSpPr>
          <p:cNvPr id="18" name="テキスト ボックス 11"/>
          <p:cNvSpPr txBox="1">
            <a:spLocks noChangeArrowheads="1"/>
          </p:cNvSpPr>
          <p:nvPr/>
        </p:nvSpPr>
        <p:spPr bwMode="auto">
          <a:xfrm>
            <a:off x="7573834" y="3173986"/>
            <a:ext cx="987325" cy="400110"/>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9pPr>
          </a:lstStyle>
          <a:p>
            <a:pPr algn="ctr" fontAlgn="base">
              <a:spcBef>
                <a:spcPct val="0"/>
              </a:spcBef>
              <a:spcAft>
                <a:spcPct val="0"/>
              </a:spcAft>
            </a:pPr>
            <a:r>
              <a:rPr lang="ja-JP" altLang="en-US" sz="2000" dirty="0">
                <a:solidFill>
                  <a:srgbClr val="000000"/>
                </a:solidFill>
                <a:latin typeface="HGPｺﾞｼｯｸE" panose="020B0900000000000000" pitchFamily="50" charset="-128"/>
                <a:ea typeface="HGPｺﾞｼｯｸE" panose="020B0900000000000000" pitchFamily="50" charset="-128"/>
              </a:rPr>
              <a:t>八頭町</a:t>
            </a:r>
          </a:p>
        </p:txBody>
      </p:sp>
      <p:graphicFrame>
        <p:nvGraphicFramePr>
          <p:cNvPr id="20" name="コンテンツ プレースホルダー 19"/>
          <p:cNvGraphicFramePr>
            <a:graphicFrameLocks noGrp="1"/>
          </p:cNvGraphicFramePr>
          <p:nvPr>
            <p:ph idx="1"/>
          </p:nvPr>
        </p:nvGraphicFramePr>
        <p:xfrm>
          <a:off x="100608" y="1143785"/>
          <a:ext cx="8016586" cy="5014271"/>
        </p:xfrm>
        <a:graphic>
          <a:graphicData uri="http://schemas.openxmlformats.org/drawingml/2006/chart">
            <c:chart xmlns:c="http://schemas.openxmlformats.org/drawingml/2006/chart" xmlns:r="http://schemas.openxmlformats.org/officeDocument/2006/relationships" r:id="rId3"/>
          </a:graphicData>
        </a:graphic>
      </p:graphicFrame>
      <p:sp>
        <p:nvSpPr>
          <p:cNvPr id="21" name="テキスト ボックス 11"/>
          <p:cNvSpPr txBox="1">
            <a:spLocks noChangeArrowheads="1"/>
          </p:cNvSpPr>
          <p:nvPr/>
        </p:nvSpPr>
        <p:spPr bwMode="auto">
          <a:xfrm>
            <a:off x="7564994" y="3638578"/>
            <a:ext cx="1007903" cy="396921"/>
          </a:xfrm>
          <a:prstGeom prst="rect">
            <a:avLst/>
          </a:prstGeom>
          <a:noFill/>
          <a:ln w="38100">
            <a:solidFill>
              <a:schemeClr val="accent2"/>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9pPr>
          </a:lstStyle>
          <a:p>
            <a:pPr algn="ctr" fontAlgn="base">
              <a:spcBef>
                <a:spcPct val="0"/>
              </a:spcBef>
              <a:spcAft>
                <a:spcPct val="0"/>
              </a:spcAft>
            </a:pPr>
            <a:r>
              <a:rPr lang="ja-JP" altLang="en-US" sz="2000" dirty="0">
                <a:solidFill>
                  <a:srgbClr val="000000"/>
                </a:solidFill>
                <a:latin typeface="HGPｺﾞｼｯｸE" panose="020B0900000000000000" pitchFamily="50" charset="-128"/>
                <a:ea typeface="HGPｺﾞｼｯｸE" panose="020B0900000000000000" pitchFamily="50" charset="-128"/>
              </a:rPr>
              <a:t>鳥取県</a:t>
            </a:r>
          </a:p>
        </p:txBody>
      </p:sp>
      <p:sp>
        <p:nvSpPr>
          <p:cNvPr id="5" name="テキスト ボックス 4"/>
          <p:cNvSpPr txBox="1"/>
          <p:nvPr/>
        </p:nvSpPr>
        <p:spPr>
          <a:xfrm>
            <a:off x="489397" y="1249826"/>
            <a:ext cx="502276" cy="369332"/>
          </a:xfrm>
          <a:prstGeom prst="rect">
            <a:avLst/>
          </a:prstGeom>
          <a:noFill/>
        </p:spPr>
        <p:txBody>
          <a:bodyPr wrap="square" rtlCol="0">
            <a:spAutoFit/>
          </a:bodyPr>
          <a:lstStyle/>
          <a:p>
            <a:pPr eaLnBrk="0" fontAlgn="base" hangingPunct="0">
              <a:spcBef>
                <a:spcPct val="0"/>
              </a:spcBef>
              <a:spcAft>
                <a:spcPct val="0"/>
              </a:spcAft>
            </a:pPr>
            <a:r>
              <a:rPr lang="ja-JP" altLang="en-US" dirty="0">
                <a:solidFill>
                  <a:prstClr val="black"/>
                </a:solidFill>
                <a:latin typeface="メイリオ" panose="020B0604030504040204" pitchFamily="50" charset="-128"/>
                <a:ea typeface="メイリオ" panose="020B0604030504040204" pitchFamily="50" charset="-128"/>
              </a:rPr>
              <a:t>％</a:t>
            </a:r>
          </a:p>
        </p:txBody>
      </p:sp>
      <p:sp>
        <p:nvSpPr>
          <p:cNvPr id="7" name="テキスト ボックス 6"/>
          <p:cNvSpPr txBox="1"/>
          <p:nvPr/>
        </p:nvSpPr>
        <p:spPr>
          <a:xfrm>
            <a:off x="7902125" y="5795228"/>
            <a:ext cx="643944" cy="369332"/>
          </a:xfrm>
          <a:prstGeom prst="rect">
            <a:avLst/>
          </a:prstGeom>
          <a:noFill/>
        </p:spPr>
        <p:txBody>
          <a:bodyPr wrap="square" rtlCol="0">
            <a:spAutoFit/>
          </a:bodyPr>
          <a:lstStyle/>
          <a:p>
            <a:pPr eaLnBrk="0" fontAlgn="base" hangingPunct="0">
              <a:spcBef>
                <a:spcPct val="0"/>
              </a:spcBef>
              <a:spcAft>
                <a:spcPct val="0"/>
              </a:spcAft>
            </a:pPr>
            <a:r>
              <a:rPr lang="ja-JP" altLang="en-US" dirty="0">
                <a:solidFill>
                  <a:prstClr val="black"/>
                </a:solidFill>
                <a:latin typeface="メイリオ" panose="020B0604030504040204" pitchFamily="50" charset="-128"/>
                <a:ea typeface="メイリオ" panose="020B0604030504040204" pitchFamily="50" charset="-128"/>
              </a:rPr>
              <a:t>年</a:t>
            </a:r>
          </a:p>
        </p:txBody>
      </p:sp>
      <p:sp>
        <p:nvSpPr>
          <p:cNvPr id="23" name="タイトル 1"/>
          <p:cNvSpPr txBox="1">
            <a:spLocks/>
          </p:cNvSpPr>
          <p:nvPr/>
        </p:nvSpPr>
        <p:spPr bwMode="auto">
          <a:xfrm>
            <a:off x="0" y="12782"/>
            <a:ext cx="9144000" cy="1128713"/>
          </a:xfrm>
          <a:prstGeom prst="rect">
            <a:avLst/>
          </a:prstGeom>
          <a:noFill/>
          <a:ln>
            <a:noFill/>
          </a:ln>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3600" dirty="0">
                <a:solidFill>
                  <a:prstClr val="black"/>
                </a:solidFill>
              </a:rPr>
              <a:t>　　　　　　　　　　高齢化率推移</a:t>
            </a:r>
          </a:p>
        </p:txBody>
      </p:sp>
    </p:spTree>
    <p:extLst>
      <p:ext uri="{BB962C8B-B14F-4D97-AF65-F5344CB8AC3E}">
        <p14:creationId xmlns:p14="http://schemas.microsoft.com/office/powerpoint/2010/main" val="4166120515"/>
      </p:ext>
    </p:extLst>
  </p:cSld>
  <p:clrMapOvr>
    <a:masterClrMapping/>
  </p:clrMapOvr>
</p:sld>
</file>

<file path=ppt/theme/theme1.xml><?xml version="1.0" encoding="utf-8"?>
<a:theme xmlns:a="http://schemas.openxmlformats.org/drawingml/2006/main" name="デザインの設定">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足立（メイリオ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015メイリオ版">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8134</TotalTime>
  <Words>3294</Words>
  <Application>Microsoft Office PowerPoint</Application>
  <PresentationFormat>画面に合わせる (4:3)</PresentationFormat>
  <Paragraphs>334</Paragraphs>
  <Slides>27</Slides>
  <Notes>26</Notes>
  <HiddenSlides>0</HiddenSlides>
  <MMClips>0</MMClips>
  <ScaleCrop>false</ScaleCrop>
  <HeadingPairs>
    <vt:vector size="6" baseType="variant">
      <vt:variant>
        <vt:lpstr>使用されているフォント</vt:lpstr>
      </vt:variant>
      <vt:variant>
        <vt:i4>9</vt:i4>
      </vt:variant>
      <vt:variant>
        <vt:lpstr>テーマ</vt:lpstr>
      </vt:variant>
      <vt:variant>
        <vt:i4>6</vt:i4>
      </vt:variant>
      <vt:variant>
        <vt:lpstr>スライド タイトル</vt:lpstr>
      </vt:variant>
      <vt:variant>
        <vt:i4>27</vt:i4>
      </vt:variant>
    </vt:vector>
  </HeadingPairs>
  <TitlesOfParts>
    <vt:vector size="42" baseType="lpstr">
      <vt:lpstr>HGPｺﾞｼｯｸE</vt:lpstr>
      <vt:lpstr>ＭＳ Ｐゴシック</vt:lpstr>
      <vt:lpstr>ＭＳ Ｐ明朝</vt:lpstr>
      <vt:lpstr>メイリオ</vt:lpstr>
      <vt:lpstr>Arial</vt:lpstr>
      <vt:lpstr>Calibri</vt:lpstr>
      <vt:lpstr>Calibri Light</vt:lpstr>
      <vt:lpstr>Times New Roman</vt:lpstr>
      <vt:lpstr>Wingdings</vt:lpstr>
      <vt:lpstr>デザインの設定</vt:lpstr>
      <vt:lpstr>Office テーマ</vt:lpstr>
      <vt:lpstr>足立（メイリオ版）</vt:lpstr>
      <vt:lpstr>1_Office テーマ</vt:lpstr>
      <vt:lpstr>3_Office テーマ</vt:lpstr>
      <vt:lpstr>4_Office テーマ</vt:lpstr>
      <vt:lpstr>地域包括ケアシステムについて ー鳥取県東部を中心にー</vt:lpstr>
      <vt:lpstr>PowerPoint プレゼンテーション</vt:lpstr>
      <vt:lpstr>鳥取市</vt:lpstr>
      <vt:lpstr>岩美町</vt:lpstr>
      <vt:lpstr>若桜町</vt:lpstr>
      <vt:lpstr>智頭町</vt:lpstr>
      <vt:lpstr>八頭町</vt:lpstr>
      <vt:lpstr>新温泉町</vt:lpstr>
      <vt:lpstr>　</vt:lpstr>
      <vt:lpstr>PowerPoint プレゼンテーション</vt:lpstr>
      <vt:lpstr>地域包括ケアシステムにおける「５つの構成要素」</vt:lpstr>
      <vt:lpstr>「自助・互助・共助・公助」からみた 　　　　　　　　　　　　　　　　地域包括ケアシステム</vt:lpstr>
      <vt:lpstr>　地域包括ケアシステム構築のための 　　　　　　　　　　　　　　重点取組事項　</vt:lpstr>
      <vt:lpstr>在宅医療・介護連携の推進事業</vt:lpstr>
      <vt:lpstr>在宅医療・介護連携推進事業 （介護保険の地域支援事業平成２７年度～）</vt:lpstr>
      <vt:lpstr>PowerPoint プレゼンテーション</vt:lpstr>
      <vt:lpstr>PowerPoint プレゼンテーション</vt:lpstr>
      <vt:lpstr>在宅医療・介護連携推進事業 （介護保険地域支援事業　H27年度～）</vt:lpstr>
      <vt:lpstr>在宅医療・介護連携推進室 2018年度までの各ワーキングの活動内容</vt:lpstr>
      <vt:lpstr>どこでどのような介護を受けたいか</vt:lpstr>
      <vt:lpstr>健康寿命と平均寿命の推移</vt:lpstr>
      <vt:lpstr>死亡場所の構成割合の変動 　　　　　　　　　</vt:lpstr>
      <vt:lpstr>2017年死亡場所（全国と鳥取）</vt:lpstr>
      <vt:lpstr>地域医療構想（2025年の必要病床数の推計）</vt:lpstr>
      <vt:lpstr>地域医療構想について</vt:lpstr>
      <vt:lpstr>鳥取県地域医療構想（平成28年12月）</vt:lpstr>
      <vt:lpstr>鳥取県地域医療構想（平成28年12月）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橋本渉</dc:creator>
  <cp:lastModifiedBy>user3</cp:lastModifiedBy>
  <cp:revision>471</cp:revision>
  <cp:lastPrinted>2019-11-21T02:05:54Z</cp:lastPrinted>
  <dcterms:created xsi:type="dcterms:W3CDTF">2015-10-30T01:45:12Z</dcterms:created>
  <dcterms:modified xsi:type="dcterms:W3CDTF">2020-02-13T05:07:15Z</dcterms:modified>
</cp:coreProperties>
</file>